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306" r:id="rId2"/>
    <p:sldId id="256" r:id="rId3"/>
    <p:sldId id="257" r:id="rId4"/>
    <p:sldId id="305" r:id="rId5"/>
    <p:sldId id="308" r:id="rId6"/>
    <p:sldId id="309" r:id="rId7"/>
    <p:sldId id="258" r:id="rId8"/>
    <p:sldId id="259" r:id="rId9"/>
    <p:sldId id="260" r:id="rId10"/>
    <p:sldId id="261" r:id="rId11"/>
    <p:sldId id="262" r:id="rId12"/>
    <p:sldId id="263" r:id="rId13"/>
    <p:sldId id="264" r:id="rId14"/>
    <p:sldId id="265" r:id="rId15"/>
    <p:sldId id="316" r:id="rId16"/>
    <p:sldId id="269" r:id="rId17"/>
    <p:sldId id="270" r:id="rId18"/>
    <p:sldId id="271" r:id="rId19"/>
    <p:sldId id="277" r:id="rId20"/>
    <p:sldId id="278" r:id="rId21"/>
    <p:sldId id="279" r:id="rId22"/>
    <p:sldId id="287" r:id="rId23"/>
    <p:sldId id="288" r:id="rId24"/>
    <p:sldId id="289" r:id="rId25"/>
    <p:sldId id="310" r:id="rId26"/>
    <p:sldId id="311" r:id="rId27"/>
    <p:sldId id="312" r:id="rId28"/>
    <p:sldId id="313" r:id="rId29"/>
    <p:sldId id="303" r:id="rId30"/>
    <p:sldId id="294" r:id="rId31"/>
    <p:sldId id="302" r:id="rId32"/>
    <p:sldId id="314" r:id="rId33"/>
    <p:sldId id="315"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890" autoAdjust="0"/>
  </p:normalViewPr>
  <p:slideViewPr>
    <p:cSldViewPr showGuides="1">
      <p:cViewPr varScale="1">
        <p:scale>
          <a:sx n="116" d="100"/>
          <a:sy n="116" d="100"/>
        </p:scale>
        <p:origin x="-104" y="-3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38"/>
    </p:cViewPr>
  </p:sorterViewPr>
  <p:notesViewPr>
    <p:cSldViewPr showGuides="1">
      <p:cViewPr>
        <p:scale>
          <a:sx n="60" d="100"/>
          <a:sy n="60" d="100"/>
        </p:scale>
        <p:origin x="-2664" y="34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01064E-C9D9-4828-A389-17DF249EF523}" type="datetimeFigureOut">
              <a:rPr lang="en-US" smtClean="0"/>
              <a:pPr/>
              <a:t>10/2/15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A513C6-79DE-4CE9-B9BC-979F0245353C}" type="slidenum">
              <a:rPr lang="en-US" smtClean="0"/>
              <a:pPr/>
              <a:t>‹#›</a:t>
            </a:fld>
            <a:endParaRPr lang="en-US"/>
          </a:p>
        </p:txBody>
      </p:sp>
    </p:spTree>
    <p:extLst>
      <p:ext uri="{BB962C8B-B14F-4D97-AF65-F5344CB8AC3E}">
        <p14:creationId xmlns:p14="http://schemas.microsoft.com/office/powerpoint/2010/main" val="1501021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 Id="rId3" Type="http://schemas.openxmlformats.org/officeDocument/2006/relationships/hyperlink" Target="http://www.footprintnetwork.org/en/index.php/GFN/page/glossary/"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Welcome</a:t>
            </a:r>
            <a:r>
              <a:rPr lang="en-US" sz="1200" kern="1200" baseline="0" dirty="0" smtClean="0">
                <a:solidFill>
                  <a:schemeClr val="tx1"/>
                </a:solidFill>
                <a:latin typeface="+mn-lt"/>
                <a:ea typeface="+mn-ea"/>
                <a:cs typeface="+mn-cs"/>
              </a:rPr>
              <a:t> to “Footprint Futures”.</a:t>
            </a:r>
          </a:p>
          <a:p>
            <a:endParaRPr lang="en-US" dirty="0" smtClean="0"/>
          </a:p>
          <a:p>
            <a:r>
              <a:rPr lang="en-US" dirty="0" smtClean="0"/>
              <a:t>The focus of the </a:t>
            </a:r>
            <a:r>
              <a:rPr lang="en-US" i="1" dirty="0" smtClean="0"/>
              <a:t>Footprint Futures</a:t>
            </a:r>
            <a:r>
              <a:rPr lang="en-US" dirty="0" smtClean="0"/>
              <a:t> module is the topic of resource availability, We will give you concepts, tools and data so you can make your own choices. The challenge will be for you to identify what kind of a world you want – more specifically how much of nature’s budget you will want nations to spend, to best protect your own interests.</a:t>
            </a:r>
          </a:p>
          <a:p>
            <a:r>
              <a:rPr lang="en-US" dirty="0" smtClean="0"/>
              <a:t> </a:t>
            </a:r>
          </a:p>
          <a:p>
            <a:r>
              <a:rPr lang="en-US" dirty="0" smtClean="0"/>
              <a:t>What is nature’s budget and why does it matter?</a:t>
            </a:r>
          </a:p>
          <a:p>
            <a:endParaRPr lang="en-US" dirty="0"/>
          </a:p>
        </p:txBody>
      </p:sp>
      <p:sp>
        <p:nvSpPr>
          <p:cNvPr id="4" name="Slide Number Placeholder 3"/>
          <p:cNvSpPr>
            <a:spLocks noGrp="1"/>
          </p:cNvSpPr>
          <p:nvPr>
            <p:ph type="sldNum" sz="quarter" idx="10"/>
          </p:nvPr>
        </p:nvSpPr>
        <p:spPr/>
        <p:txBody>
          <a:bodyPr/>
          <a:lstStyle/>
          <a:p>
            <a:fld id="{9693C517-7DC7-4C04-B55B-30111CFA5D5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r>
              <a:rPr lang="de-CH" smtClean="0"/>
              <a:t>Referent</a:t>
            </a:r>
            <a:endParaRPr lang="de-CH"/>
          </a:p>
        </p:txBody>
      </p:sp>
      <p:sp>
        <p:nvSpPr>
          <p:cNvPr id="5" name="Slide Number Placeholder 4"/>
          <p:cNvSpPr>
            <a:spLocks noGrp="1"/>
          </p:cNvSpPr>
          <p:nvPr>
            <p:ph type="sldNum" sz="quarter" idx="11"/>
          </p:nvPr>
        </p:nvSpPr>
        <p:spPr/>
        <p:txBody>
          <a:bodyPr/>
          <a:lstStyle/>
          <a:p>
            <a:fld id="{A3E4F325-AEBD-4FD0-A213-D301FE0EB306}" type="slidenum">
              <a:rPr lang="de-CH" smtClean="0"/>
              <a:pPr/>
              <a:t>10</a:t>
            </a:fld>
            <a:endParaRPr lang="de-CH"/>
          </a:p>
        </p:txBody>
      </p:sp>
      <p:sp>
        <p:nvSpPr>
          <p:cNvPr id="6" name="Header Placeholder 5"/>
          <p:cNvSpPr>
            <a:spLocks noGrp="1"/>
          </p:cNvSpPr>
          <p:nvPr>
            <p:ph type="hdr" sz="quarter" idx="12"/>
          </p:nvPr>
        </p:nvSpPr>
        <p:spPr/>
        <p:txBody>
          <a:bodyPr/>
          <a:lstStyle/>
          <a:p>
            <a:r>
              <a:rPr lang="de-CH" smtClean="0"/>
              <a:t>Titel der Präsentation</a:t>
            </a:r>
            <a:endParaRPr lang="de-CH"/>
          </a:p>
        </p:txBody>
      </p:sp>
      <p:sp>
        <p:nvSpPr>
          <p:cNvPr id="7" name="Date Placeholder 6"/>
          <p:cNvSpPr>
            <a:spLocks noGrp="1"/>
          </p:cNvSpPr>
          <p:nvPr>
            <p:ph type="dt" idx="13"/>
          </p:nvPr>
        </p:nvSpPr>
        <p:spPr/>
        <p:txBody>
          <a:bodyPr/>
          <a:lstStyle/>
          <a:p>
            <a:r>
              <a:rPr lang="de-CH" smtClean="0"/>
              <a:t>16.01.2014</a:t>
            </a:r>
            <a:endParaRPr lang="de-CH"/>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xfrm>
            <a:off x="1144588" y="687388"/>
            <a:ext cx="4568825" cy="3427412"/>
          </a:xfrm>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A global hectare </a:t>
            </a:r>
            <a:r>
              <a:rPr lang="en-US" dirty="0" smtClean="0"/>
              <a:t>is a biologically productive hectare with world average productivity.</a:t>
            </a:r>
          </a:p>
          <a:p>
            <a:pPr eaLnBrk="1" hangingPunct="1">
              <a:spcBef>
                <a:spcPct val="0"/>
              </a:spcBef>
            </a:pPr>
            <a:endParaRPr lang="en-US" dirty="0" smtClean="0"/>
          </a:p>
          <a:p>
            <a:pPr eaLnBrk="1" hangingPunct="1">
              <a:spcBef>
                <a:spcPct val="0"/>
              </a:spcBef>
            </a:pPr>
            <a:r>
              <a:rPr lang="en-US" dirty="0" smtClean="0"/>
              <a:t>It is the Footprint and biocapacity unit of measurement, representing world average productivity of all the planet’s biologically productive land and sea area in a given year. Biologically productive areas include cropland, forest and fishing grounds, and do not include deserts, glaciers and the open ocean. </a:t>
            </a:r>
          </a:p>
          <a:p>
            <a:pPr eaLnBrk="1" hangingPunct="1">
              <a:spcBef>
                <a:spcPct val="0"/>
              </a:spcBef>
            </a:pPr>
            <a:endParaRPr lang="en-US" b="1" dirty="0" smtClean="0"/>
          </a:p>
          <a:p>
            <a:pPr eaLnBrk="1" hangingPunct="1">
              <a:spcBef>
                <a:spcPct val="0"/>
              </a:spcBef>
            </a:pPr>
            <a:r>
              <a:rPr lang="en-US" dirty="0" smtClean="0"/>
              <a:t>A</a:t>
            </a:r>
            <a:r>
              <a:rPr lang="en-US" dirty="0" smtClean="0">
                <a:hlinkClick r:id="rId3"/>
              </a:rPr>
              <a:t> productivity</a:t>
            </a:r>
            <a:r>
              <a:rPr lang="en-US" dirty="0" smtClean="0"/>
              <a:t> weighted area used to report both the biocapacity of the earth, and the demand on biocapacity (the Ecological Footprint). The global hectare is normalized to the area-weighted average productivity of </a:t>
            </a:r>
            <a:r>
              <a:rPr lang="en-US" dirty="0" smtClean="0">
                <a:hlinkClick r:id="rId3"/>
              </a:rPr>
              <a:t>biologically productive land and water</a:t>
            </a:r>
            <a:r>
              <a:rPr lang="en-US" dirty="0" smtClean="0"/>
              <a:t> in a given year. Because different land types have different productivity, a global hectare of, for example, cropland, would occupy a smaller physical area than the much less biologically productive pasture land, as more pasture would be needed to provide the same biocapacity as one hectare of cropland. Because world bioproductivity varies slightly from year to year, the value of a gha may change from year to year. </a:t>
            </a:r>
          </a:p>
          <a:p>
            <a:endParaRPr lang="en-US" dirty="0" smtClean="0"/>
          </a:p>
          <a:p>
            <a:pPr>
              <a:spcBef>
                <a:spcPct val="0"/>
              </a:spcBef>
            </a:pPr>
            <a:endParaRPr lang="en-US" dirty="0" smtClean="0"/>
          </a:p>
        </p:txBody>
      </p:sp>
      <p:sp>
        <p:nvSpPr>
          <p:cNvPr id="962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E3D56DC-B8A2-451F-98F3-263E5282DE56}" type="slidenum">
              <a:rPr lang="en-US">
                <a:solidFill>
                  <a:prstClr val="black"/>
                </a:solidFill>
              </a:rPr>
              <a:pPr/>
              <a:t>11</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spect="1" noChangeArrowheads="1" noTextEdit="1"/>
          </p:cNvSpPr>
          <p:nvPr>
            <p:ph type="sldImg"/>
          </p:nvPr>
        </p:nvSpPr>
        <p:spPr>
          <a:xfrm>
            <a:off x="1143000" y="685800"/>
            <a:ext cx="4572000" cy="3429000"/>
          </a:xfrm>
          <a:ln/>
        </p:spPr>
      </p:sp>
      <p:sp>
        <p:nvSpPr>
          <p:cNvPr id="37890" name="Rectangle 3"/>
          <p:cNvSpPr>
            <a:spLocks noGrp="1" noChangeArrowheads="1"/>
          </p:cNvSpPr>
          <p:nvPr>
            <p:ph type="body" idx="1"/>
          </p:nvPr>
        </p:nvSpPr>
        <p:spPr>
          <a:xfrm>
            <a:off x="686108" y="4343825"/>
            <a:ext cx="5485785" cy="4114877"/>
          </a:xfrm>
          <a:noFill/>
        </p:spPr>
        <p:txBody>
          <a:bodyPr/>
          <a:lstStyle/>
          <a:p>
            <a:endParaRPr lang="en-US" dirty="0" smtClean="0">
              <a:latin typeface="Times" charset="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lnSpcReduction="10000"/>
          </a:bodyPr>
          <a:lstStyle/>
          <a:p>
            <a:pPr eaLnBrk="1" hangingPunct="1">
              <a:spcBef>
                <a:spcPct val="0"/>
              </a:spcBef>
            </a:pPr>
            <a:r>
              <a:rPr lang="en-US" b="1" dirty="0" smtClean="0"/>
              <a:t>Today, we are in a new era, defined by biocapacity constraints.</a:t>
            </a:r>
          </a:p>
          <a:p>
            <a:pPr eaLnBrk="1" hangingPunct="1">
              <a:spcBef>
                <a:spcPct val="0"/>
              </a:spcBef>
            </a:pPr>
            <a:endParaRPr lang="en-US" dirty="0" smtClean="0"/>
          </a:p>
          <a:p>
            <a:pPr eaLnBrk="1" hangingPunct="1">
              <a:spcBef>
                <a:spcPct val="0"/>
              </a:spcBef>
            </a:pPr>
            <a:r>
              <a:rPr lang="en-US" dirty="0" smtClean="0"/>
              <a:t>In the old era, as shown on this map here for </a:t>
            </a:r>
            <a:r>
              <a:rPr lang="en-US" b="1" dirty="0" smtClean="0"/>
              <a:t>1961</a:t>
            </a:r>
            <a:r>
              <a:rPr lang="en-US" dirty="0" smtClean="0"/>
              <a:t>, most countries were ecological creditors. Resources were not constraining economies. They seemed plenty.</a:t>
            </a:r>
          </a:p>
          <a:p>
            <a:pPr eaLnBrk="1" hangingPunct="1">
              <a:spcBef>
                <a:spcPct val="0"/>
              </a:spcBef>
            </a:pPr>
            <a:endParaRPr lang="en-US" dirty="0" smtClean="0"/>
          </a:p>
          <a:p>
            <a:pPr eaLnBrk="1" hangingPunct="1">
              <a:spcBef>
                <a:spcPct val="0"/>
              </a:spcBef>
            </a:pPr>
            <a:r>
              <a:rPr lang="en-US" dirty="0" smtClean="0"/>
              <a:t>Residents of </a:t>
            </a:r>
            <a:r>
              <a:rPr lang="en-US" dirty="0" smtClean="0">
                <a:solidFill>
                  <a:srgbClr val="00B050"/>
                </a:solidFill>
              </a:rPr>
              <a:t>ecological creditor countries </a:t>
            </a:r>
            <a:r>
              <a:rPr lang="en-US" dirty="0" smtClean="0"/>
              <a:t>consume on average less resources than their countries’ ecosystems can regenerate (the darker the green the higher the ratio). Note: since there is trade among all countries, both demand and supply are calculated from the perspective of net imports (or net exports).</a:t>
            </a:r>
          </a:p>
          <a:p>
            <a:pPr eaLnBrk="1" hangingPunct="1">
              <a:spcBef>
                <a:spcPct val="0"/>
              </a:spcBef>
            </a:pPr>
            <a:endParaRPr lang="en-US" dirty="0" smtClean="0"/>
          </a:p>
          <a:p>
            <a:pPr eaLnBrk="1" hangingPunct="1">
              <a:spcBef>
                <a:spcPct val="0"/>
              </a:spcBef>
            </a:pPr>
            <a:r>
              <a:rPr lang="en-US" dirty="0" smtClean="0">
                <a:solidFill>
                  <a:srgbClr val="FF6600"/>
                </a:solidFill>
              </a:rPr>
              <a:t>Ecological debtor </a:t>
            </a:r>
            <a:r>
              <a:rPr lang="en-US" dirty="0" smtClean="0"/>
              <a:t>countries are in the opposite situation. They run a biocapacity deficit. They use, in net terms, more than what their countries’ ecosystems can renew.</a:t>
            </a:r>
          </a:p>
          <a:p>
            <a:pPr eaLnBrk="1" hangingPunct="1">
              <a:spcBef>
                <a:spcPct val="0"/>
              </a:spcBef>
            </a:pPr>
            <a:endParaRPr lang="en-US" dirty="0" smtClean="0"/>
          </a:p>
          <a:p>
            <a:pPr eaLnBrk="1" hangingPunct="1">
              <a:lnSpc>
                <a:spcPct val="95000"/>
              </a:lnSpc>
              <a:spcBef>
                <a:spcPct val="0"/>
              </a:spcBef>
            </a:pPr>
            <a:r>
              <a:rPr lang="en-US" b="1" dirty="0" smtClean="0"/>
              <a:t>FURTHER EXPLANATIONS:</a:t>
            </a:r>
          </a:p>
          <a:p>
            <a:pPr eaLnBrk="1" hangingPunct="1">
              <a:lnSpc>
                <a:spcPct val="95000"/>
              </a:lnSpc>
              <a:spcBef>
                <a:spcPct val="0"/>
              </a:spcBef>
            </a:pPr>
            <a:r>
              <a:rPr lang="en-US" dirty="0" smtClean="0"/>
              <a:t>●  </a:t>
            </a:r>
            <a:r>
              <a:rPr lang="en-GB" dirty="0" smtClean="0">
                <a:solidFill>
                  <a:srgbClr val="00B050"/>
                </a:solidFill>
              </a:rPr>
              <a:t>Ecological Creditors</a:t>
            </a:r>
            <a:r>
              <a:rPr lang="en-GB" dirty="0" smtClean="0"/>
              <a:t>: Residents of ecological creditor countries use less ecological services than are available within their national borders, and therefore are endowed with a reserve of natural assets. This reserve, in an increasingly resource-constrained world, give those countries an economic advantage and strengthens their strategic positions. </a:t>
            </a:r>
          </a:p>
          <a:p>
            <a:pPr eaLnBrk="1" hangingPunct="1">
              <a:lnSpc>
                <a:spcPct val="95000"/>
              </a:lnSpc>
              <a:spcBef>
                <a:spcPct val="0"/>
              </a:spcBef>
            </a:pPr>
            <a:r>
              <a:rPr lang="en-US" dirty="0" smtClean="0"/>
              <a:t>●  </a:t>
            </a:r>
            <a:r>
              <a:rPr lang="en-GB" dirty="0" smtClean="0">
                <a:solidFill>
                  <a:srgbClr val="FF0000"/>
                </a:solidFill>
              </a:rPr>
              <a:t>Ecological Debtors</a:t>
            </a:r>
            <a:r>
              <a:rPr lang="en-GB" b="1" dirty="0" smtClean="0"/>
              <a:t>:</a:t>
            </a:r>
            <a:r>
              <a:rPr lang="en-GB" dirty="0" smtClean="0"/>
              <a:t> In contrast, countries with biocapacity deficits depend on a) net imports of such resources or b) overuse of their own domestic ecological assets (meaning liquidating them), or c)</a:t>
            </a:r>
            <a:r>
              <a:rPr lang="en-GB" baseline="0" dirty="0" smtClean="0"/>
              <a:t> use of global commons (atmosphere, international fisheries)</a:t>
            </a:r>
            <a:r>
              <a:rPr lang="en-GB" dirty="0" smtClean="0"/>
              <a:t>. The first two are an economic drain on the countries, the last a political risk that could become an economic cost.</a:t>
            </a:r>
            <a:endParaRPr lang="en-US" dirty="0" smtClean="0"/>
          </a:p>
          <a:p>
            <a:endParaRPr lang="en-US" dirty="0"/>
          </a:p>
        </p:txBody>
      </p:sp>
      <p:sp>
        <p:nvSpPr>
          <p:cNvPr id="4" name="Slide Number Placeholder 3"/>
          <p:cNvSpPr>
            <a:spLocks noGrp="1"/>
          </p:cNvSpPr>
          <p:nvPr>
            <p:ph type="sldNum" sz="quarter" idx="10"/>
          </p:nvPr>
        </p:nvSpPr>
        <p:spPr/>
        <p:txBody>
          <a:bodyPr/>
          <a:lstStyle/>
          <a:p>
            <a:fld id="{5FD4FC49-0C17-4AE1-8CE8-38AB2C6349E5}"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spcBef>
                <a:spcPct val="0"/>
              </a:spcBef>
            </a:pPr>
            <a:r>
              <a:rPr lang="en-US" b="1" dirty="0" smtClean="0"/>
              <a:t>The new era has begun</a:t>
            </a:r>
          </a:p>
          <a:p>
            <a:pPr>
              <a:spcBef>
                <a:spcPct val="0"/>
              </a:spcBef>
            </a:pPr>
            <a:endParaRPr lang="en-US" dirty="0" smtClean="0"/>
          </a:p>
          <a:p>
            <a:pPr>
              <a:spcBef>
                <a:spcPct val="0"/>
              </a:spcBef>
            </a:pPr>
            <a:r>
              <a:rPr lang="en-US" dirty="0" smtClean="0"/>
              <a:t>With global overshoot, and rapidly increasing resource costs since 2000, the situation has shifted. As  a whole, humanity’s resource demand now exceeds the planet’s supply by over 50 percent (2008 data). This ecological deficit means that it took a year and six months to regenerate what humanity used in 2008. </a:t>
            </a:r>
          </a:p>
          <a:p>
            <a:pPr>
              <a:spcBef>
                <a:spcPct val="0"/>
              </a:spcBef>
            </a:pPr>
            <a:endParaRPr lang="en-US" dirty="0" smtClean="0"/>
          </a:p>
          <a:p>
            <a:pPr>
              <a:spcBef>
                <a:spcPct val="0"/>
              </a:spcBef>
            </a:pPr>
            <a:r>
              <a:rPr lang="en-US" dirty="0" smtClean="0"/>
              <a:t>As global overshoot increases, the gap between ecological creditors – countries that have more biocapacity than they use – and ecological debtors – those using more biocapacity than they have – is becoming more pronounced, and is turning into an economically more and more significant divide. Today, 83 percent of the world’s people live in countries that run an ecological deficit. </a:t>
            </a:r>
          </a:p>
          <a:p>
            <a:pPr>
              <a:spcBef>
                <a:spcPct val="0"/>
              </a:spcBef>
            </a:pPr>
            <a:endParaRPr lang="en-US" dirty="0" smtClean="0"/>
          </a:p>
          <a:p>
            <a:pPr>
              <a:spcBef>
                <a:spcPct val="0"/>
              </a:spcBef>
            </a:pPr>
            <a:r>
              <a:rPr lang="en-US" dirty="0" smtClean="0"/>
              <a:t>As a result, Global Footprint Network focuses on the economically ever more acute </a:t>
            </a:r>
            <a:r>
              <a:rPr lang="en-US" dirty="0" smtClean="0">
                <a:solidFill>
                  <a:srgbClr val="00B050"/>
                </a:solidFill>
              </a:rPr>
              <a:t>Ecological Creditors </a:t>
            </a:r>
            <a:r>
              <a:rPr lang="en-US" dirty="0" smtClean="0"/>
              <a:t>and</a:t>
            </a:r>
            <a:r>
              <a:rPr lang="en-US" dirty="0" smtClean="0">
                <a:solidFill>
                  <a:srgbClr val="E44D0A"/>
                </a:solidFill>
              </a:rPr>
              <a:t> </a:t>
            </a:r>
            <a:r>
              <a:rPr lang="en-US" dirty="0" smtClean="0">
                <a:solidFill>
                  <a:srgbClr val="FF0000"/>
                </a:solidFill>
              </a:rPr>
              <a:t>Debtors</a:t>
            </a:r>
            <a:r>
              <a:rPr lang="en-US" dirty="0" smtClean="0">
                <a:solidFill>
                  <a:srgbClr val="E44D0A"/>
                </a:solidFill>
              </a:rPr>
              <a:t> </a:t>
            </a:r>
            <a:r>
              <a:rPr lang="en-US" dirty="0" smtClean="0"/>
              <a:t>dilemma since it makes obvious the self-interest of countries to react to biocapacity constraints.</a:t>
            </a:r>
          </a:p>
          <a:p>
            <a:pPr>
              <a:spcBef>
                <a:spcPct val="0"/>
              </a:spcBef>
            </a:pPr>
            <a:endParaRPr lang="en-US" dirty="0" smtClean="0"/>
          </a:p>
          <a:p>
            <a:pPr>
              <a:spcBef>
                <a:spcPct val="0"/>
              </a:spcBef>
            </a:pPr>
            <a:r>
              <a:rPr lang="en-US" dirty="0" smtClean="0"/>
              <a:t>“We are not facing a ‘global problem’ but a ‘global storm’. The question is: is your ‘boat’ ready? In a world of resource constrained world, can you, as a country, afford to run an ecological deficit? Can you afford ‘not to fix your boat’?”</a:t>
            </a:r>
          </a:p>
          <a:p>
            <a:endParaRPr lang="en-US" dirty="0"/>
          </a:p>
        </p:txBody>
      </p:sp>
      <p:sp>
        <p:nvSpPr>
          <p:cNvPr id="4" name="Slide Number Placeholder 3"/>
          <p:cNvSpPr>
            <a:spLocks noGrp="1"/>
          </p:cNvSpPr>
          <p:nvPr>
            <p:ph type="sldNum" sz="quarter" idx="10"/>
          </p:nvPr>
        </p:nvSpPr>
        <p:spPr/>
        <p:txBody>
          <a:bodyPr/>
          <a:lstStyle/>
          <a:p>
            <a:fld id="{5FD4FC49-0C17-4AE1-8CE8-38AB2C6349E5}"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4A513C6-79DE-4CE9-B9BC-979F0245353C}"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xfrm>
            <a:off x="1144588" y="687388"/>
            <a:ext cx="4568825" cy="3427412"/>
          </a:xfrm>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dirty="0" smtClean="0"/>
              <a:t>Ecuador</a:t>
            </a:r>
            <a:r>
              <a:rPr lang="en-US" dirty="0" smtClean="0"/>
              <a:t> – the first country to make biocapacity deficit reduction a national policy goal.</a:t>
            </a:r>
          </a:p>
          <a:p>
            <a:pPr>
              <a:spcBef>
                <a:spcPct val="0"/>
              </a:spcBef>
            </a:pPr>
            <a:endParaRPr lang="en-US" dirty="0" smtClean="0"/>
          </a:p>
          <a:p>
            <a:pPr>
              <a:spcBef>
                <a:spcPct val="0"/>
              </a:spcBef>
            </a:pPr>
            <a:r>
              <a:rPr lang="en-US" b="1" dirty="0" smtClean="0"/>
              <a:t>The most biologically diverse country in the world, Ecuador’s ecological </a:t>
            </a:r>
            <a:r>
              <a:rPr lang="en-US" dirty="0" smtClean="0"/>
              <a:t>wealth once vastly exceeded what its population used to support its activities. Today, that surplus has all but disappeared, and the country’s Ecological Footprint is almost equal to its biocapacity. That is why, in 2009, Ecuador launched a program to keep its country in the ecological black. In its National Development Plan, the government has committed that it will not let Footprint exceed biocapacity, even as its population size and standard of living grow.</a:t>
            </a:r>
          </a:p>
          <a:p>
            <a:pPr>
              <a:spcBef>
                <a:spcPct val="0"/>
              </a:spcBef>
            </a:pPr>
            <a:endParaRPr lang="en-US" dirty="0" smtClean="0"/>
          </a:p>
          <a:p>
            <a:pPr>
              <a:spcBef>
                <a:spcPct val="0"/>
              </a:spcBef>
            </a:pPr>
            <a:r>
              <a:rPr lang="en-US" dirty="0" smtClean="0"/>
              <a:t>This trend is not a reflection of “Global Footprint Network being against the right to develop”. Quite the contrary. It is a commitment to development, but the presented trends are a commitment to collapse.</a:t>
            </a:r>
          </a:p>
          <a:p>
            <a:pPr>
              <a:spcBef>
                <a:spcPct val="0"/>
              </a:spcBef>
            </a:pPr>
            <a:endParaRPr lang="en-US" dirty="0" smtClean="0"/>
          </a:p>
          <a:p>
            <a:pPr>
              <a:spcBef>
                <a:spcPct val="0"/>
              </a:spcBef>
            </a:pPr>
            <a:r>
              <a:rPr lang="en-US" dirty="0" smtClean="0"/>
              <a:t>In Ecuador, we now have a formal agreement with the ministry of environment, but also work with the ministry of planning, and ministry of tourism. Next week, we will be hosting a delegation of the government at our offices in California.</a:t>
            </a:r>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863387"/>
            <a:fld id="{D75D931A-B244-4535-93AF-C3E7E2DC7E93}" type="slidenum">
              <a:rPr lang="en-US">
                <a:solidFill>
                  <a:srgbClr val="000000"/>
                </a:solidFill>
              </a:rPr>
              <a:pPr defTabSz="863387"/>
              <a:t>16</a:t>
            </a:fld>
            <a:endParaRPr lang="en-US" dirty="0">
              <a:solidFill>
                <a:srgbClr val="00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European trends</a:t>
            </a:r>
            <a:endParaRPr lang="en-US" dirty="0"/>
          </a:p>
        </p:txBody>
      </p:sp>
      <p:sp>
        <p:nvSpPr>
          <p:cNvPr id="4" name="Slide Number Placeholder 3"/>
          <p:cNvSpPr>
            <a:spLocks noGrp="1"/>
          </p:cNvSpPr>
          <p:nvPr>
            <p:ph type="sldNum" sz="quarter" idx="10"/>
          </p:nvPr>
        </p:nvSpPr>
        <p:spPr/>
        <p:txBody>
          <a:bodyPr/>
          <a:lstStyle/>
          <a:p>
            <a:fld id="{E4A513C6-79DE-4CE9-B9BC-979F0245353C}"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Africa, </a:t>
            </a:r>
            <a:r>
              <a:rPr lang="en-US" smtClean="0"/>
              <a:t>South </a:t>
            </a:r>
            <a:r>
              <a:rPr lang="en-US" smtClean="0"/>
              <a:t>America</a:t>
            </a:r>
            <a:endParaRPr lang="en-US" dirty="0"/>
          </a:p>
        </p:txBody>
      </p:sp>
      <p:sp>
        <p:nvSpPr>
          <p:cNvPr id="4" name="Slide Number Placeholder 3"/>
          <p:cNvSpPr>
            <a:spLocks noGrp="1"/>
          </p:cNvSpPr>
          <p:nvPr>
            <p:ph type="sldNum" sz="quarter" idx="10"/>
          </p:nvPr>
        </p:nvSpPr>
        <p:spPr/>
        <p:txBody>
          <a:bodyPr/>
          <a:lstStyle/>
          <a:p>
            <a:fld id="{E4A513C6-79DE-4CE9-B9BC-979F0245353C}"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3EA0809-A8B5-4C3E-8A8A-336978323C1C}"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1200" b="1" kern="1200" dirty="0" smtClean="0">
                <a:solidFill>
                  <a:schemeClr val="tx1"/>
                </a:solidFill>
                <a:latin typeface="+mn-lt"/>
                <a:ea typeface="+mn-ea"/>
                <a:cs typeface="+mn-cs"/>
              </a:rPr>
              <a:t>l</a:t>
            </a:r>
            <a:r>
              <a:rPr kumimoji="0" lang="en-US" sz="1200" b="1" i="0" u="none" strike="noStrike" kern="1200" cap="none" spc="0" normalizeH="0" baseline="0" noProof="0" dirty="0" err="1" smtClean="0">
                <a:ln>
                  <a:noFill/>
                </a:ln>
                <a:solidFill>
                  <a:schemeClr val="tx1"/>
                </a:solidFill>
                <a:effectLst/>
                <a:uLnTx/>
                <a:uFillTx/>
                <a:latin typeface="+mn-lt"/>
                <a:ea typeface="+mn-ea"/>
                <a:cs typeface="+mn-cs"/>
              </a:rPr>
              <a:t>ess</a:t>
            </a:r>
            <a:r>
              <a:rPr kumimoji="0" lang="en-US" sz="1200" b="1" i="0" u="none" strike="noStrike" kern="1200" cap="none" spc="0" normalizeH="0" baseline="0" noProof="0" dirty="0" smtClean="0">
                <a:ln>
                  <a:noFill/>
                </a:ln>
                <a:solidFill>
                  <a:schemeClr val="tx1"/>
                </a:solidFill>
                <a:effectLst/>
                <a:uLnTx/>
                <a:uFillTx/>
                <a:latin typeface="+mn-lt"/>
                <a:ea typeface="+mn-ea"/>
                <a:cs typeface="+mn-cs"/>
              </a:rPr>
              <a:t> would be harmful </a:t>
            </a:r>
            <a:r>
              <a:rPr kumimoji="0" lang="en-US" sz="1200" i="0" u="none" strike="noStrike" kern="1200" cap="none" spc="0" normalizeH="0" baseline="0" noProof="0" dirty="0" smtClean="0">
                <a:ln>
                  <a:noFill/>
                </a:ln>
                <a:solidFill>
                  <a:schemeClr val="tx1"/>
                </a:solidFill>
                <a:effectLst/>
                <a:uLnTx/>
                <a:uFillTx/>
                <a:latin typeface="+mn-lt"/>
                <a:ea typeface="+mn-ea"/>
                <a:cs typeface="+mn-cs"/>
              </a:rPr>
              <a:t>socially</a:t>
            </a: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1200" i="0" u="none" strike="noStrike" kern="1200" cap="none" spc="0" normalizeH="0" baseline="0" noProof="0" dirty="0" smtClean="0">
                <a:ln>
                  <a:noFill/>
                </a:ln>
                <a:solidFill>
                  <a:schemeClr val="tx1"/>
                </a:solidFill>
                <a:effectLst/>
                <a:uLnTx/>
                <a:uFillTx/>
                <a:latin typeface="+mn-lt"/>
                <a:ea typeface="+mn-ea"/>
                <a:cs typeface="+mn-cs"/>
              </a:rPr>
              <a:t/>
            </a:r>
            <a:br>
              <a:rPr kumimoji="0" lang="en-US" sz="1200" i="0" u="none" strike="noStrike" kern="1200" cap="none" spc="0" normalizeH="0" baseline="0" noProof="0" dirty="0" smtClean="0">
                <a:ln>
                  <a:noFill/>
                </a:ln>
                <a:solidFill>
                  <a:schemeClr val="tx1"/>
                </a:solidFill>
                <a:effectLst/>
                <a:uLnTx/>
                <a:uFillTx/>
                <a:latin typeface="+mn-lt"/>
                <a:ea typeface="+mn-ea"/>
                <a:cs typeface="+mn-cs"/>
              </a:rPr>
            </a:br>
            <a:r>
              <a:rPr kumimoji="0" lang="en-US" sz="1200" b="1" i="0" u="none" strike="noStrike" kern="1200" cap="none" spc="0" normalizeH="0" baseline="0" noProof="0" dirty="0" smtClean="0">
                <a:ln>
                  <a:noFill/>
                </a:ln>
                <a:solidFill>
                  <a:schemeClr val="tx1"/>
                </a:solidFill>
                <a:effectLst/>
                <a:uLnTx/>
                <a:uFillTx/>
                <a:latin typeface="+mn-lt"/>
                <a:ea typeface="+mn-ea"/>
                <a:cs typeface="+mn-cs"/>
              </a:rPr>
              <a:t>more would be harmful</a:t>
            </a:r>
            <a:r>
              <a:rPr kumimoji="0" lang="en-US" sz="1200" b="1" i="0" u="none" strike="noStrike" kern="1200" cap="none" spc="0" normalizeH="0" noProof="0" dirty="0" smtClean="0">
                <a:ln>
                  <a:noFill/>
                </a:ln>
                <a:solidFill>
                  <a:schemeClr val="tx1"/>
                </a:solidFill>
                <a:effectLst/>
                <a:uLnTx/>
                <a:uFillTx/>
                <a:latin typeface="+mn-lt"/>
                <a:ea typeface="+mn-ea"/>
                <a:cs typeface="+mn-cs"/>
              </a:rPr>
              <a:t> </a:t>
            </a:r>
            <a:r>
              <a:rPr kumimoji="0" lang="en-US" sz="1200" i="0" u="none" strike="noStrike" kern="1200" cap="none" spc="0" normalizeH="0" noProof="0" dirty="0" smtClean="0">
                <a:ln>
                  <a:noFill/>
                </a:ln>
                <a:solidFill>
                  <a:schemeClr val="tx1"/>
                </a:solidFill>
                <a:effectLst/>
                <a:uLnTx/>
                <a:uFillTx/>
                <a:latin typeface="+mn-lt"/>
                <a:ea typeface="+mn-ea"/>
                <a:cs typeface="+mn-cs"/>
              </a:rPr>
              <a:t>ecologically (and socially in the long run)</a:t>
            </a:r>
            <a:endParaRPr kumimoji="0" lang="en-US" sz="1200" i="0" u="none" strike="noStrike" kern="1200" cap="none" spc="0" normalizeH="0" baseline="0" noProof="0" dirty="0" smtClean="0">
              <a:ln>
                <a:noFill/>
              </a:ln>
              <a:solidFill>
                <a:schemeClr val="tx1"/>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4A513C6-79DE-4CE9-B9BC-979F0245353C}"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txBox="1">
            <a:spLocks noGrp="1" noChangeArrowheads="1"/>
          </p:cNvSpPr>
          <p:nvPr/>
        </p:nvSpPr>
        <p:spPr bwMode="auto">
          <a:xfrm>
            <a:off x="3885904" y="8685893"/>
            <a:ext cx="2972097" cy="458107"/>
          </a:xfrm>
          <a:prstGeom prst="rect">
            <a:avLst/>
          </a:prstGeom>
          <a:noFill/>
          <a:ln w="9525">
            <a:noFill/>
            <a:miter lim="800000"/>
            <a:headEnd/>
            <a:tailEnd/>
          </a:ln>
        </p:spPr>
        <p:txBody>
          <a:bodyPr lIns="92758" tIns="46379" rIns="92758" bIns="46379" anchor="b"/>
          <a:lstStyle/>
          <a:p>
            <a:pPr algn="r" defTabSz="926369"/>
            <a:fld id="{F2894298-BE77-4188-BCD6-343126165E6A}" type="slidenum">
              <a:rPr lang="en-US" sz="1300"/>
              <a:pPr algn="r" defTabSz="926369"/>
              <a:t>20</a:t>
            </a:fld>
            <a:endParaRPr lang="en-US" sz="1300" dirty="0"/>
          </a:p>
        </p:txBody>
      </p:sp>
      <p:sp>
        <p:nvSpPr>
          <p:cNvPr id="99331" name="Rectangle 2"/>
          <p:cNvSpPr>
            <a:spLocks noGrp="1" noRot="1" noChangeAspect="1" noChangeArrowheads="1" noTextEdit="1"/>
          </p:cNvSpPr>
          <p:nvPr>
            <p:ph type="sldImg"/>
          </p:nvPr>
        </p:nvSpPr>
        <p:spPr>
          <a:xfrm>
            <a:off x="1144588" y="687388"/>
            <a:ext cx="4568825" cy="3427412"/>
          </a:xfrm>
          <a:ln/>
        </p:spPr>
      </p:sp>
      <p:sp>
        <p:nvSpPr>
          <p:cNvPr id="99332" name="Rectangle 3"/>
          <p:cNvSpPr>
            <a:spLocks noGrp="1" noChangeArrowheads="1"/>
          </p:cNvSpPr>
          <p:nvPr>
            <p:ph type="body" idx="1"/>
          </p:nvPr>
        </p:nvSpPr>
        <p:spPr>
          <a:noFill/>
          <a:ln/>
        </p:spPr>
        <p:txBody>
          <a:bodyPr>
            <a:normAutofit fontScale="77500" lnSpcReduction="20000"/>
          </a:bodyPr>
          <a:lstStyle/>
          <a:p>
            <a:pPr eaLnBrk="1" hangingPunct="1">
              <a:spcBef>
                <a:spcPct val="0"/>
              </a:spcBef>
            </a:pPr>
            <a:r>
              <a:rPr lang="en-US" b="1" dirty="0" smtClean="0"/>
              <a:t>Where are we today in terms of sustainability: are we living well within the means of nature?</a:t>
            </a:r>
          </a:p>
          <a:p>
            <a:pPr eaLnBrk="1" hangingPunct="1">
              <a:spcBef>
                <a:spcPct val="0"/>
              </a:spcBef>
            </a:pPr>
            <a:endParaRPr lang="en-US" b="1" dirty="0" smtClean="0"/>
          </a:p>
          <a:p>
            <a:pPr eaLnBrk="1" hangingPunct="1">
              <a:spcBef>
                <a:spcPct val="0"/>
              </a:spcBef>
            </a:pPr>
            <a:r>
              <a:rPr lang="en-US" dirty="0" smtClean="0"/>
              <a:t>Graph shows where countries are in terms of HDI—UN measure of quality of life (health, education, income)—and Footprint</a:t>
            </a:r>
          </a:p>
          <a:p>
            <a:pPr eaLnBrk="1" hangingPunct="1">
              <a:spcBef>
                <a:spcPct val="0"/>
              </a:spcBef>
            </a:pPr>
            <a:endParaRPr lang="en-US" dirty="0" smtClean="0"/>
          </a:p>
          <a:p>
            <a:pPr eaLnBrk="1" hangingPunct="1">
              <a:spcBef>
                <a:spcPct val="0"/>
              </a:spcBef>
            </a:pPr>
            <a:r>
              <a:rPr lang="en-US" dirty="0" smtClean="0"/>
              <a:t>UN defines high development as 0.67—Mexico. Libya, Russia on average.</a:t>
            </a:r>
          </a:p>
          <a:p>
            <a:pPr eaLnBrk="1" hangingPunct="1">
              <a:spcBef>
                <a:spcPct val="0"/>
              </a:spcBef>
            </a:pPr>
            <a:endParaRPr lang="en-US" dirty="0" smtClean="0"/>
          </a:p>
          <a:p>
            <a:pPr eaLnBrk="1" hangingPunct="1">
              <a:spcBef>
                <a:spcPct val="0"/>
              </a:spcBef>
            </a:pPr>
            <a:r>
              <a:rPr lang="en-US" dirty="0" smtClean="0"/>
              <a:t>To make it replicable worldwide, must do on average less than 1.7 productive hectares—amount available per person worldwide.</a:t>
            </a:r>
          </a:p>
          <a:p>
            <a:pPr eaLnBrk="1" hangingPunct="1">
              <a:spcBef>
                <a:spcPct val="0"/>
              </a:spcBef>
            </a:pPr>
            <a:endParaRPr lang="en-US" dirty="0" smtClean="0"/>
          </a:p>
          <a:p>
            <a:pPr eaLnBrk="1" hangingPunct="1">
              <a:spcBef>
                <a:spcPct val="0"/>
              </a:spcBef>
            </a:pPr>
            <a:r>
              <a:rPr lang="en-US" dirty="0" smtClean="0"/>
              <a:t>Challenge of sustainability is for the world, on average, to be in the </a:t>
            </a:r>
            <a:r>
              <a:rPr lang="en-US" i="1" dirty="0" smtClean="0"/>
              <a:t>sustainability quadrant</a:t>
            </a:r>
            <a:r>
              <a:rPr lang="en-US" dirty="0" smtClean="0"/>
              <a:t>. </a:t>
            </a:r>
          </a:p>
          <a:p>
            <a:pPr eaLnBrk="1" hangingPunct="1">
              <a:spcBef>
                <a:spcPct val="0"/>
              </a:spcBef>
            </a:pPr>
            <a:endParaRPr lang="en-US" dirty="0" smtClean="0"/>
          </a:p>
          <a:p>
            <a:pPr eaLnBrk="1" hangingPunct="1">
              <a:spcBef>
                <a:spcPct val="0"/>
              </a:spcBef>
            </a:pPr>
            <a:r>
              <a:rPr lang="en-US" dirty="0" smtClean="0"/>
              <a:t>Today, Latin America comes closest to meeting both criteria; only country actually in the quadrant is Cuba.</a:t>
            </a:r>
          </a:p>
          <a:p>
            <a:pPr eaLnBrk="1" hangingPunct="1">
              <a:spcBef>
                <a:spcPct val="0"/>
              </a:spcBef>
            </a:pPr>
            <a:endParaRPr lang="en-US" dirty="0" smtClean="0"/>
          </a:p>
          <a:p>
            <a:pPr eaLnBrk="1" hangingPunct="1">
              <a:spcBef>
                <a:spcPct val="0"/>
              </a:spcBef>
            </a:pPr>
            <a:r>
              <a:rPr lang="en-US" b="1" dirty="0" smtClean="0"/>
              <a:t>Why is Cuba in the Sustainability Quadrant?</a:t>
            </a:r>
            <a:endParaRPr lang="en-US" dirty="0" smtClean="0"/>
          </a:p>
          <a:p>
            <a:pPr eaLnBrk="1" hangingPunct="1">
              <a:spcBef>
                <a:spcPct val="0"/>
              </a:spcBef>
            </a:pPr>
            <a:r>
              <a:rPr lang="en-US" dirty="0" smtClean="0"/>
              <a:t> </a:t>
            </a:r>
          </a:p>
          <a:p>
            <a:pPr eaLnBrk="1" hangingPunct="1">
              <a:spcBef>
                <a:spcPct val="0"/>
              </a:spcBef>
            </a:pPr>
            <a:r>
              <a:rPr lang="en-US" dirty="0" smtClean="0"/>
              <a:t>When the Soviet Union collapsed in 1990, Cuba's economy went into a tailspin. With imports of oil cut by more than half and food by 80 percent - people were desperate. There were hardships and struggles, but also community and creativity of the Cuban people during this difficult time. Cuba successfully transitioned from a highly mechanized, industrial agricultural system to one using organic methods of farming and local, urban gardens. Cuba, the only country that has faced such a crisis - the massive reduction of fossil fuels – was able to reduce its Footprint while maintaining a high level of development (HDI &gt; .67).</a:t>
            </a:r>
          </a:p>
          <a:p>
            <a:pPr eaLnBrk="1" hangingPunct="1">
              <a:spcBef>
                <a:spcPct val="0"/>
              </a:spcBef>
            </a:pPr>
            <a:endParaRPr lang="en-US" dirty="0" smtClean="0"/>
          </a:p>
          <a:p>
            <a:pPr eaLnBrk="1" hangingPunct="1">
              <a:spcBef>
                <a:spcPct val="0"/>
              </a:spcBef>
            </a:pPr>
            <a:r>
              <a:rPr lang="en-US" i="1" dirty="0" smtClean="0"/>
              <a:t>Additional detail: Canadians spend up to 12 calories of non-renewable energy to produce one calorie of food on their dinner</a:t>
            </a:r>
            <a:r>
              <a:rPr lang="en-US" i="1" baseline="0" dirty="0" smtClean="0"/>
              <a:t> </a:t>
            </a:r>
            <a:r>
              <a:rPr lang="en-US" i="1" dirty="0" smtClean="0"/>
              <a:t>plate. In Cuba, the ratio is reversed. Welcome to "slow food," Cuban-style, born out of economic constraints rather than philosophical ideals: it was the Cuban economic crisis in the early '90s that forced the country to buckle down and grow over 80 per cent of the fresh produce it consumes. Cubans eat only what they grow within a reasonable proximity to where they live (fuel for transport is scarce); they eat only what's in season (energy to freeze and refrigerate is expensive and unreliable); and food is produced using </a:t>
            </a:r>
            <a:r>
              <a:rPr lang="en-US" i="1" dirty="0" err="1" smtClean="0"/>
              <a:t>labour</a:t>
            </a:r>
            <a:r>
              <a:rPr lang="en-US" i="1" dirty="0" smtClean="0"/>
              <a:t>-intensive organic farming methods (chemical inputs, which would be too expensive anyway, are unavailable, and the farms are located within the cities, so people don't want the pollution of chemical fertilizers, pesticides and herbicides).</a:t>
            </a:r>
          </a:p>
          <a:p>
            <a:pPr eaLnBrk="1" hangingPunct="1">
              <a:spcBef>
                <a:spcPct val="0"/>
              </a:spcBef>
            </a:pPr>
            <a:r>
              <a:rPr lang="en-US" dirty="0" smtClean="0"/>
              <a:t> </a:t>
            </a:r>
          </a:p>
          <a:p>
            <a:pPr eaLnBrk="1" hangingPunct="1">
              <a:spcBef>
                <a:spcPct val="0"/>
              </a:spcBef>
            </a:pPr>
            <a:r>
              <a:rPr lang="en-US" dirty="0" smtClean="0"/>
              <a:t>Note—the HDI x </a:t>
            </a:r>
            <a:r>
              <a:rPr lang="en-US" dirty="0" err="1" smtClean="0"/>
              <a:t>EF</a:t>
            </a:r>
            <a:r>
              <a:rPr lang="en-US" dirty="0" smtClean="0"/>
              <a:t> results are always a snapshot in time, and much of the underlying data on production and consumption is self-reported by countries to the UN (e.g., </a:t>
            </a:r>
            <a:r>
              <a:rPr lang="en-US" dirty="0" err="1" smtClean="0"/>
              <a:t>FAO</a:t>
            </a:r>
            <a:r>
              <a:rPr lang="en-US" dirty="0" smtClean="0"/>
              <a:t>).</a:t>
            </a:r>
          </a:p>
          <a:p>
            <a:pPr eaLnBrk="1" hangingPunct="1"/>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txBox="1">
            <a:spLocks noGrp="1" noChangeArrowheads="1"/>
          </p:cNvSpPr>
          <p:nvPr/>
        </p:nvSpPr>
        <p:spPr bwMode="auto">
          <a:xfrm>
            <a:off x="3885904" y="8685893"/>
            <a:ext cx="2972097" cy="458107"/>
          </a:xfrm>
          <a:prstGeom prst="rect">
            <a:avLst/>
          </a:prstGeom>
          <a:noFill/>
          <a:ln w="9525">
            <a:noFill/>
            <a:miter lim="800000"/>
            <a:headEnd/>
            <a:tailEnd/>
          </a:ln>
        </p:spPr>
        <p:txBody>
          <a:bodyPr lIns="92758" tIns="46379" rIns="92758" bIns="46379" anchor="b"/>
          <a:lstStyle/>
          <a:p>
            <a:pPr algn="r" defTabSz="926369"/>
            <a:fld id="{F2894298-BE77-4188-BCD6-343126165E6A}" type="slidenum">
              <a:rPr lang="en-US" sz="1300"/>
              <a:pPr algn="r" defTabSz="926369"/>
              <a:t>21</a:t>
            </a:fld>
            <a:endParaRPr lang="en-US" sz="1300" dirty="0"/>
          </a:p>
        </p:txBody>
      </p:sp>
      <p:sp>
        <p:nvSpPr>
          <p:cNvPr id="99331" name="Rectangle 2"/>
          <p:cNvSpPr>
            <a:spLocks noGrp="1" noRot="1" noChangeAspect="1" noChangeArrowheads="1" noTextEdit="1"/>
          </p:cNvSpPr>
          <p:nvPr>
            <p:ph type="sldImg"/>
          </p:nvPr>
        </p:nvSpPr>
        <p:spPr>
          <a:xfrm>
            <a:off x="1144588" y="687388"/>
            <a:ext cx="4568825" cy="3427412"/>
          </a:xfrm>
          <a:ln/>
        </p:spPr>
      </p:sp>
      <p:sp>
        <p:nvSpPr>
          <p:cNvPr id="99332" name="Rectangle 3"/>
          <p:cNvSpPr>
            <a:spLocks noGrp="1" noChangeArrowheads="1"/>
          </p:cNvSpPr>
          <p:nvPr>
            <p:ph type="body" idx="1"/>
          </p:nvPr>
        </p:nvSpPr>
        <p:spPr>
          <a:noFill/>
          <a:ln/>
        </p:spPr>
        <p:txBody>
          <a:bodyPr>
            <a:normAutofit fontScale="77500" lnSpcReduction="20000"/>
          </a:bodyPr>
          <a:lstStyle/>
          <a:p>
            <a:pPr eaLnBrk="1" hangingPunct="1">
              <a:spcBef>
                <a:spcPct val="0"/>
              </a:spcBef>
            </a:pPr>
            <a:r>
              <a:rPr lang="en-US" b="1" dirty="0" smtClean="0"/>
              <a:t>Where are we today in terms of sustainability: are we living well within the means of nature?</a:t>
            </a:r>
          </a:p>
          <a:p>
            <a:pPr eaLnBrk="1" hangingPunct="1">
              <a:spcBef>
                <a:spcPct val="0"/>
              </a:spcBef>
            </a:pPr>
            <a:endParaRPr lang="en-US" b="1" dirty="0" smtClean="0"/>
          </a:p>
          <a:p>
            <a:pPr eaLnBrk="1" hangingPunct="1">
              <a:spcBef>
                <a:spcPct val="0"/>
              </a:spcBef>
            </a:pPr>
            <a:r>
              <a:rPr lang="en-US" dirty="0" smtClean="0"/>
              <a:t>Graph shows where countries are in terms of HDI—UN measure of quality of life (health, education, income)—and Footprint</a:t>
            </a:r>
          </a:p>
          <a:p>
            <a:pPr eaLnBrk="1" hangingPunct="1">
              <a:spcBef>
                <a:spcPct val="0"/>
              </a:spcBef>
            </a:pPr>
            <a:endParaRPr lang="en-US" dirty="0" smtClean="0"/>
          </a:p>
          <a:p>
            <a:pPr eaLnBrk="1" hangingPunct="1">
              <a:spcBef>
                <a:spcPct val="0"/>
              </a:spcBef>
            </a:pPr>
            <a:r>
              <a:rPr lang="en-US" dirty="0" smtClean="0"/>
              <a:t>UN defines high development as 0.67—Mexico. Libya, Russia on average.</a:t>
            </a:r>
          </a:p>
          <a:p>
            <a:pPr eaLnBrk="1" hangingPunct="1">
              <a:spcBef>
                <a:spcPct val="0"/>
              </a:spcBef>
            </a:pPr>
            <a:endParaRPr lang="en-US" dirty="0" smtClean="0"/>
          </a:p>
          <a:p>
            <a:pPr eaLnBrk="1" hangingPunct="1">
              <a:spcBef>
                <a:spcPct val="0"/>
              </a:spcBef>
            </a:pPr>
            <a:r>
              <a:rPr lang="en-US" dirty="0" smtClean="0"/>
              <a:t>To make it replicable worldwide, must do on average less than 1.7 productive hectares—amount available per person worldwide.</a:t>
            </a:r>
          </a:p>
          <a:p>
            <a:pPr eaLnBrk="1" hangingPunct="1">
              <a:spcBef>
                <a:spcPct val="0"/>
              </a:spcBef>
            </a:pPr>
            <a:endParaRPr lang="en-US" dirty="0" smtClean="0"/>
          </a:p>
          <a:p>
            <a:pPr eaLnBrk="1" hangingPunct="1">
              <a:spcBef>
                <a:spcPct val="0"/>
              </a:spcBef>
            </a:pPr>
            <a:r>
              <a:rPr lang="en-US" dirty="0" smtClean="0"/>
              <a:t>Challenge of sustainability is for the world, on average, to be in the </a:t>
            </a:r>
            <a:r>
              <a:rPr lang="en-US" i="1" dirty="0" smtClean="0"/>
              <a:t>sustainability quadrant</a:t>
            </a:r>
            <a:r>
              <a:rPr lang="en-US" dirty="0" smtClean="0"/>
              <a:t>. </a:t>
            </a:r>
          </a:p>
          <a:p>
            <a:pPr eaLnBrk="1" hangingPunct="1">
              <a:spcBef>
                <a:spcPct val="0"/>
              </a:spcBef>
            </a:pPr>
            <a:endParaRPr lang="en-US" dirty="0" smtClean="0"/>
          </a:p>
          <a:p>
            <a:pPr eaLnBrk="1" hangingPunct="1">
              <a:spcBef>
                <a:spcPct val="0"/>
              </a:spcBef>
            </a:pPr>
            <a:r>
              <a:rPr lang="en-US" dirty="0" smtClean="0"/>
              <a:t>Today, Latin America comes closest to meeting both criteria; only country actually in the quadrant is Cuba.</a:t>
            </a:r>
          </a:p>
          <a:p>
            <a:pPr eaLnBrk="1" hangingPunct="1">
              <a:spcBef>
                <a:spcPct val="0"/>
              </a:spcBef>
            </a:pPr>
            <a:endParaRPr lang="en-US" dirty="0" smtClean="0"/>
          </a:p>
          <a:p>
            <a:pPr eaLnBrk="1" hangingPunct="1">
              <a:spcBef>
                <a:spcPct val="0"/>
              </a:spcBef>
            </a:pPr>
            <a:r>
              <a:rPr lang="en-US" b="1" dirty="0" smtClean="0"/>
              <a:t>Why is Cuba in the Sustainability Quadrant?</a:t>
            </a:r>
            <a:endParaRPr lang="en-US" dirty="0" smtClean="0"/>
          </a:p>
          <a:p>
            <a:pPr eaLnBrk="1" hangingPunct="1">
              <a:spcBef>
                <a:spcPct val="0"/>
              </a:spcBef>
            </a:pPr>
            <a:r>
              <a:rPr lang="en-US" dirty="0" smtClean="0"/>
              <a:t> </a:t>
            </a:r>
          </a:p>
          <a:p>
            <a:pPr eaLnBrk="1" hangingPunct="1">
              <a:spcBef>
                <a:spcPct val="0"/>
              </a:spcBef>
            </a:pPr>
            <a:r>
              <a:rPr lang="en-US" dirty="0" smtClean="0"/>
              <a:t>When the Soviet Union collapsed in 1990, Cuba's economy went into a tailspin. With imports of oil cut by more than half and food by 80 percent - people were desperate. There were hardships and struggles, but also community and creativity of the Cuban people during this difficult time. Cuba successfully transitioned from a highly mechanized, industrial agricultural system to one using organic methods of farming and local, urban gardens. Cuba, the only country that has faced such a crisis - the massive reduction of fossil fuels – was able to reduce its Footprint while maintaining a high level of development (HDI &gt; 0.67).</a:t>
            </a:r>
          </a:p>
          <a:p>
            <a:pPr eaLnBrk="1" hangingPunct="1">
              <a:spcBef>
                <a:spcPct val="0"/>
              </a:spcBef>
            </a:pPr>
            <a:endParaRPr lang="en-US" dirty="0" smtClean="0"/>
          </a:p>
          <a:p>
            <a:pPr eaLnBrk="1" hangingPunct="1">
              <a:spcBef>
                <a:spcPct val="0"/>
              </a:spcBef>
            </a:pPr>
            <a:r>
              <a:rPr lang="en-US" i="1" dirty="0" smtClean="0"/>
              <a:t>Additional detail: Canadians spend up to 12 calories of non-renewable energy to produce one calorie of food on their dinner plate. In Cuba, the ratio is reversed. Welcome to "slow food," Cuban-style, born out of economic constraints rather than philosophical ideals: it was the Cuban economic crisis in the early '90s that forced the country to buckle down and grow over 80 per cent of the fresh produce it consumes. Cubans eat only what they grow within a reasonable proximity to where they live (fuel for transport is scarce); they eat only what's in season</a:t>
            </a:r>
          </a:p>
          <a:p>
            <a:pPr eaLnBrk="1" hangingPunct="1">
              <a:spcBef>
                <a:spcPct val="0"/>
              </a:spcBef>
            </a:pPr>
            <a:r>
              <a:rPr lang="en-US" i="1" dirty="0" smtClean="0"/>
              <a:t>(energy to freeze and refrigerate is expensive and unreliable); and food is produced using </a:t>
            </a:r>
            <a:r>
              <a:rPr lang="en-US" i="1" dirty="0" err="1" smtClean="0"/>
              <a:t>labour</a:t>
            </a:r>
            <a:r>
              <a:rPr lang="en-US" i="1" dirty="0" smtClean="0"/>
              <a:t>-intensive</a:t>
            </a:r>
          </a:p>
          <a:p>
            <a:pPr eaLnBrk="1" hangingPunct="1">
              <a:spcBef>
                <a:spcPct val="0"/>
              </a:spcBef>
            </a:pPr>
            <a:r>
              <a:rPr lang="en-US" i="1" dirty="0" smtClean="0"/>
              <a:t>organic farming methods (chemical inputs, which would be too expensive anyway, are unavailable, and the</a:t>
            </a:r>
          </a:p>
          <a:p>
            <a:pPr eaLnBrk="1" hangingPunct="1">
              <a:spcBef>
                <a:spcPct val="0"/>
              </a:spcBef>
            </a:pPr>
            <a:r>
              <a:rPr lang="en-US" i="1" dirty="0" smtClean="0"/>
              <a:t>farms are located within the cities, so people don't want the pollution of chemical fertilizers, pesticides and</a:t>
            </a:r>
          </a:p>
          <a:p>
            <a:pPr eaLnBrk="1" hangingPunct="1">
              <a:spcBef>
                <a:spcPct val="0"/>
              </a:spcBef>
            </a:pPr>
            <a:r>
              <a:rPr lang="en-US" i="1" dirty="0" smtClean="0"/>
              <a:t>herbicides).</a:t>
            </a:r>
          </a:p>
          <a:p>
            <a:pPr eaLnBrk="1" hangingPunct="1">
              <a:spcBef>
                <a:spcPct val="0"/>
              </a:spcBef>
            </a:pPr>
            <a:r>
              <a:rPr lang="en-US" dirty="0" smtClean="0"/>
              <a:t> </a:t>
            </a:r>
          </a:p>
          <a:p>
            <a:pPr eaLnBrk="1" hangingPunct="1">
              <a:spcBef>
                <a:spcPct val="0"/>
              </a:spcBef>
            </a:pPr>
            <a:r>
              <a:rPr lang="en-US" dirty="0" smtClean="0"/>
              <a:t>Note—the HDI x </a:t>
            </a:r>
            <a:r>
              <a:rPr lang="en-US" dirty="0" err="1" smtClean="0"/>
              <a:t>EF</a:t>
            </a:r>
            <a:r>
              <a:rPr lang="en-US" dirty="0" smtClean="0"/>
              <a:t> results are always a snapshot in time, and much of the underlying data on production and consumption is self-reported by countries to the UN (e.g., </a:t>
            </a:r>
            <a:r>
              <a:rPr lang="en-US" dirty="0" err="1" smtClean="0"/>
              <a:t>FAO</a:t>
            </a:r>
            <a:r>
              <a:rPr lang="en-US" dirty="0" smtClean="0"/>
              <a:t>).</a:t>
            </a:r>
          </a:p>
          <a:p>
            <a:pPr eaLnBrk="1" hangingPunct="1"/>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xfrm>
            <a:off x="1144588" y="687388"/>
            <a:ext cx="4568825" cy="3427412"/>
          </a:xfrm>
          <a:ln/>
        </p:spPr>
      </p:sp>
      <p:sp>
        <p:nvSpPr>
          <p:cNvPr id="77827" name="Rectangle 3"/>
          <p:cNvSpPr>
            <a:spLocks noGrp="1" noChangeArrowheads="1"/>
          </p:cNvSpPr>
          <p:nvPr>
            <p:ph type="body" idx="1"/>
          </p:nvPr>
        </p:nvSpPr>
        <p:spPr>
          <a:xfrm>
            <a:off x="533401" y="4343705"/>
            <a:ext cx="6096000" cy="4495496"/>
          </a:xfrm>
          <a:noFill/>
          <a:ln/>
        </p:spPr>
        <p:txBody>
          <a:bodyPr>
            <a:normAutofit fontScale="92500" lnSpcReduction="20000"/>
          </a:bodyPr>
          <a:lstStyle/>
          <a:p>
            <a:r>
              <a:rPr lang="en-US" b="1" dirty="0" smtClean="0"/>
              <a:t>Context</a:t>
            </a:r>
          </a:p>
          <a:p>
            <a:endParaRPr lang="en-US" dirty="0" smtClean="0"/>
          </a:p>
          <a:p>
            <a:r>
              <a:rPr lang="en-US" dirty="0" smtClean="0"/>
              <a:t>Over Mathis Wackernagel’s life time (born in 1962), humanity has moved from using a little more than half the planet’s biocapacity to using resources and emitting waste 50 percent faster than the biosphere can renew them.</a:t>
            </a:r>
          </a:p>
          <a:p>
            <a:endParaRPr lang="en-US" dirty="0" smtClean="0"/>
          </a:p>
          <a:p>
            <a:r>
              <a:rPr lang="en-US" dirty="0" smtClean="0"/>
              <a:t>Demand has grown</a:t>
            </a:r>
            <a:r>
              <a:rPr lang="en-US" baseline="0" dirty="0" smtClean="0"/>
              <a:t> far more rapidly than supply. </a:t>
            </a:r>
          </a:p>
          <a:p>
            <a:endParaRPr lang="en-US" baseline="0" dirty="0" smtClean="0"/>
          </a:p>
          <a:p>
            <a:r>
              <a:rPr lang="en-US" baseline="0" dirty="0" smtClean="0"/>
              <a:t>This graph does not show the shift in supply because it is simplified. It shows supply in number of planets  - which is constant at one planet. But of course it is a different planet every year – changed by evolving ecological and agricultural management practices (and inputs), technological efficiency, changing climate, soil and ecosystem degradation, etc. The graph above just shows the ratio between demand over supply. </a:t>
            </a:r>
          </a:p>
          <a:p>
            <a:endParaRPr lang="en-US" baseline="0" dirty="0" smtClean="0"/>
          </a:p>
          <a:p>
            <a:r>
              <a:rPr lang="en-US" baseline="0" dirty="0" smtClean="0"/>
              <a:t>If this same graph was drawn in terms of absolute productivity, we would see a 20 % increase in global biocapacity over the last 50 years. This does not mean that this biocapacity increase could not be declining again in the future. Indeed, with lacking inputs such as freshwater or soils, or climate change, overall productivity may decline again. But consider this: compared to this 20% increase of supply, demand has increased nearly 300 percent. </a:t>
            </a:r>
          </a:p>
          <a:p>
            <a:endParaRPr lang="en-US" baseline="0" dirty="0" smtClean="0"/>
          </a:p>
          <a:p>
            <a:r>
              <a:rPr lang="en-US" baseline="0" dirty="0" smtClean="0"/>
              <a:t>The impact on the planet is not just the annual deficit (or overuse), but the accumulation of the deficit over time (i.e., the debt). </a:t>
            </a:r>
          </a:p>
          <a:p>
            <a:endParaRPr lang="en-US" baseline="0" dirty="0" smtClean="0"/>
          </a:p>
          <a:p>
            <a:r>
              <a:rPr lang="en-US" baseline="0" dirty="0" smtClean="0"/>
              <a:t>How does this debt develop in the future? We cannot know for sure, since the future, by nature, is not knowable. But we can translate other people’s assumptions about the future into Footprint and biocapacity outcomes.</a:t>
            </a:r>
          </a:p>
          <a:p>
            <a:endParaRPr lang="en-US" baseline="0" dirty="0" smtClean="0"/>
          </a:p>
          <a:p>
            <a:r>
              <a:rPr lang="en-US" b="1" baseline="0" dirty="0" smtClean="0"/>
              <a:t>What if?</a:t>
            </a:r>
          </a:p>
          <a:p>
            <a:endParaRPr lang="en-US" baseline="0" dirty="0" smtClean="0"/>
          </a:p>
          <a:p>
            <a:r>
              <a:rPr lang="en-US" baseline="0" dirty="0" smtClean="0"/>
              <a:t>What if the most moderate projections of UN bodies came true? Low population growth scenarios, </a:t>
            </a:r>
            <a:r>
              <a:rPr lang="en-US" baseline="0" dirty="0" err="1" smtClean="0"/>
              <a:t>decarbonization</a:t>
            </a:r>
            <a:r>
              <a:rPr lang="en-US" baseline="0" dirty="0" smtClean="0"/>
              <a:t>, improvements in agricultural productivity, no surprises or threshold effects. The result of the all-encompassing projection are shown on the next slide.</a:t>
            </a:r>
          </a:p>
        </p:txBody>
      </p:sp>
      <p:sp>
        <p:nvSpPr>
          <p:cNvPr id="4" name="Slide Number Placeholder 3"/>
          <p:cNvSpPr>
            <a:spLocks noGrp="1"/>
          </p:cNvSpPr>
          <p:nvPr>
            <p:ph type="sldNum" sz="quarter" idx="5"/>
          </p:nvPr>
        </p:nvSpPr>
        <p:spPr>
          <a:xfrm>
            <a:off x="3884613" y="8685213"/>
            <a:ext cx="2971800" cy="457200"/>
          </a:xfrm>
          <a:prstGeom prst="rect">
            <a:avLst/>
          </a:prstGeom>
        </p:spPr>
        <p:txBody>
          <a:bodyPr/>
          <a:lstStyle/>
          <a:p>
            <a:fld id="{5FD4FC49-0C17-4AE1-8CE8-38AB2C6349E5}"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bwMode="auto">
          <a:xfrm>
            <a:off x="1144588" y="687388"/>
            <a:ext cx="4568825" cy="3427412"/>
          </a:xfrm>
          <a:noFill/>
          <a:ln>
            <a:solidFill>
              <a:srgbClr val="000000"/>
            </a:solidFill>
            <a:miter lim="800000"/>
            <a:headEnd/>
            <a:tailEnd/>
          </a:ln>
        </p:spPr>
      </p:sp>
      <p:sp>
        <p:nvSpPr>
          <p:cNvPr id="126979" name="Rectangle 3"/>
          <p:cNvSpPr>
            <a:spLocks noGrp="1" noChangeArrowheads="1"/>
          </p:cNvSpPr>
          <p:nvPr>
            <p:ph type="body" idx="1"/>
          </p:nvPr>
        </p:nvSpPr>
        <p:spPr bwMode="auto">
          <a:xfrm>
            <a:off x="914400" y="4343401"/>
            <a:ext cx="5029200" cy="4114800"/>
          </a:xfrm>
          <a:noFill/>
        </p:spPr>
        <p:txBody>
          <a:bodyPr wrap="square" numCol="1" anchor="t" anchorCtr="0" compatLnSpc="1">
            <a:prstTxWarp prst="textNoShape">
              <a:avLst/>
            </a:prstTxWarp>
          </a:bodyPr>
          <a:lstStyle/>
          <a:p>
            <a:pPr>
              <a:spcBef>
                <a:spcPct val="0"/>
              </a:spcBef>
            </a:pPr>
            <a:r>
              <a:rPr lang="en-US" sz="1000" dirty="0"/>
              <a:t>Conventional thinking is becoming a liability: </a:t>
            </a:r>
            <a:br>
              <a:rPr lang="en-US" sz="1000" dirty="0"/>
            </a:br>
            <a:r>
              <a:rPr lang="en-US" sz="1000" dirty="0"/>
              <a:t>Translating </a:t>
            </a:r>
            <a:r>
              <a:rPr lang="en-US" sz="1000" dirty="0" err="1"/>
              <a:t>UN</a:t>
            </a:r>
            <a:r>
              <a:rPr lang="en-US" sz="1000" dirty="0" err="1">
                <a:latin typeface="Arial" pitchFamily="34" charset="0"/>
              </a:rPr>
              <a:t>’</a:t>
            </a:r>
            <a:r>
              <a:rPr lang="en-US" sz="1000" dirty="0" err="1"/>
              <a:t>s</a:t>
            </a:r>
            <a:r>
              <a:rPr lang="en-US" sz="1000" dirty="0"/>
              <a:t> Most Moderate Scenario into Footprint shows unviable path. This level of ecological debt accumulation is becoming physically impossible.</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bwMode="auto">
          <a:xfrm>
            <a:off x="1144588" y="687388"/>
            <a:ext cx="4568825" cy="3427412"/>
          </a:xfrm>
          <a:noFill/>
          <a:ln>
            <a:solidFill>
              <a:srgbClr val="000000"/>
            </a:solidFill>
            <a:miter lim="800000"/>
            <a:headEnd/>
            <a:tailEnd/>
          </a:ln>
        </p:spPr>
      </p:sp>
      <p:sp>
        <p:nvSpPr>
          <p:cNvPr id="128003" name="Rectangle 3"/>
          <p:cNvSpPr>
            <a:spLocks noGrp="1" noChangeArrowheads="1"/>
          </p:cNvSpPr>
          <p:nvPr>
            <p:ph type="body" idx="1"/>
          </p:nvPr>
        </p:nvSpPr>
        <p:spPr bwMode="auto">
          <a:xfrm>
            <a:off x="914400" y="4343401"/>
            <a:ext cx="5029200" cy="4114800"/>
          </a:xfrm>
          <a:noFill/>
        </p:spPr>
        <p:txBody>
          <a:bodyPr wrap="square" numCol="1" anchor="t" anchorCtr="0" compatLnSpc="1">
            <a:prstTxWarp prst="textNoShape">
              <a:avLst/>
            </a:prstTxWarp>
          </a:bodyPr>
          <a:lstStyle/>
          <a:p>
            <a:pPr>
              <a:spcBef>
                <a:spcPct val="0"/>
              </a:spcBef>
            </a:pPr>
            <a:r>
              <a:rPr lang="en-US" sz="1000" dirty="0"/>
              <a:t>Conventional thinking is becoming a liability: </a:t>
            </a:r>
            <a:br>
              <a:rPr lang="en-US" sz="1000" dirty="0"/>
            </a:br>
            <a:r>
              <a:rPr lang="en-US" sz="1000" dirty="0"/>
              <a:t>Translating </a:t>
            </a:r>
            <a:r>
              <a:rPr lang="en-US" sz="1000" dirty="0" err="1"/>
              <a:t>UN</a:t>
            </a:r>
            <a:r>
              <a:rPr lang="en-US" sz="1000" dirty="0" err="1">
                <a:latin typeface="Arial" pitchFamily="34" charset="0"/>
              </a:rPr>
              <a:t>’</a:t>
            </a:r>
            <a:r>
              <a:rPr lang="en-US" sz="1000" dirty="0" err="1"/>
              <a:t>s</a:t>
            </a:r>
            <a:r>
              <a:rPr lang="en-US" sz="1000" dirty="0"/>
              <a:t> Most Moderate Scenario into Footprint shows unviable path. This level of ecological debt accumulation is becoming physically impossible.</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4A513C6-79DE-4CE9-B9BC-979F0245353C}"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4A513C6-79DE-4CE9-B9BC-979F0245353C}"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Footprint/biocapacity = 2 would mean that country demands twice the amount as compared to what its ecosystems can renew. Footprint/biocapacity = 0.5 would mean that the country has a biocapacity reserve, and uses, in net terms, half of what the country’s ecosystems can provide.</a:t>
            </a:r>
          </a:p>
        </p:txBody>
      </p:sp>
      <p:sp>
        <p:nvSpPr>
          <p:cNvPr id="4" name="Slide Number Placeholder 3"/>
          <p:cNvSpPr>
            <a:spLocks noGrp="1"/>
          </p:cNvSpPr>
          <p:nvPr>
            <p:ph type="sldNum" sz="quarter" idx="10"/>
          </p:nvPr>
        </p:nvSpPr>
        <p:spPr/>
        <p:txBody>
          <a:bodyPr/>
          <a:lstStyle/>
          <a:p>
            <a:fld id="{E4A513C6-79DE-4CE9-B9BC-979F0245353C}"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4A513C6-79DE-4CE9-B9BC-979F0245353C}"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4A513C6-79DE-4CE9-B9BC-979F0245353C}"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90728" y="4178808"/>
            <a:ext cx="6172200" cy="4114800"/>
          </a:xfrm>
        </p:spPr>
        <p:txBody>
          <a:bodyPr>
            <a:noAutofit/>
          </a:bodyPr>
          <a:lstStyle/>
          <a:p>
            <a:r>
              <a:rPr lang="en-US" sz="800" b="1" dirty="0">
                <a:latin typeface="Times" pitchFamily="1" charset="0"/>
                <a:ea typeface="ＭＳ Ｐゴシック" charset="0"/>
              </a:rPr>
              <a:t>Environmental Limits</a:t>
            </a:r>
            <a:endParaRPr lang="en-US" sz="800" dirty="0">
              <a:latin typeface="Times" pitchFamily="1" charset="0"/>
              <a:ea typeface="ＭＳ Ｐゴシック" charset="0"/>
            </a:endParaRPr>
          </a:p>
          <a:p>
            <a:r>
              <a:rPr lang="en-US" sz="800" dirty="0">
                <a:latin typeface="Times" pitchFamily="1" charset="0"/>
                <a:ea typeface="ＭＳ Ｐゴシック" charset="0"/>
              </a:rPr>
              <a:t> </a:t>
            </a:r>
          </a:p>
          <a:p>
            <a:r>
              <a:rPr lang="en-US" sz="800" dirty="0">
                <a:latin typeface="Times" pitchFamily="1" charset="0"/>
                <a:ea typeface="ＭＳ Ｐゴシック" charset="0"/>
              </a:rPr>
              <a:t>While it is obvious that there are some upper environmental limits to economic activities, it is not as obvious how to measure them.</a:t>
            </a:r>
          </a:p>
          <a:p>
            <a:r>
              <a:rPr lang="en-US" sz="800" dirty="0">
                <a:latin typeface="Times" pitchFamily="1" charset="0"/>
                <a:ea typeface="ＭＳ Ｐゴシック" charset="0"/>
              </a:rPr>
              <a:t> </a:t>
            </a:r>
          </a:p>
          <a:p>
            <a:r>
              <a:rPr lang="en-US" sz="800" dirty="0">
                <a:latin typeface="Times" pitchFamily="1" charset="0"/>
                <a:ea typeface="ＭＳ Ｐゴシック" charset="0"/>
              </a:rPr>
              <a:t>Surly, for instance, the weight of human bodies will not be able to exceed the weight of the planet as long as we cannot escape the planet. Probably the limit is much lower. For instance the weight of the carbon molecules in human bodies cannot exceed the amount of carbon molecules on the planet. Probably even less since some carbon needs to stay outside so there can be some carbon based food.</a:t>
            </a:r>
          </a:p>
          <a:p>
            <a:r>
              <a:rPr lang="en-US" sz="800" dirty="0">
                <a:latin typeface="Times" pitchFamily="1" charset="0"/>
                <a:ea typeface="ＭＳ Ｐゴシック" charset="0"/>
              </a:rPr>
              <a:t> </a:t>
            </a:r>
          </a:p>
          <a:p>
            <a:r>
              <a:rPr lang="en-US" sz="800" dirty="0">
                <a:latin typeface="Times" pitchFamily="1" charset="0"/>
                <a:ea typeface="ＭＳ Ｐゴシック" charset="0"/>
              </a:rPr>
              <a:t>Or are there even lower limits? And how can they be measured? Is it energy – but the sun beams 175,000 TW of energy onto the planet, while currently humanity eats less than 1 TW of food energy? What are the limits? Or even more fundamentally, what are limits?</a:t>
            </a:r>
          </a:p>
          <a:p>
            <a:r>
              <a:rPr lang="en-US" sz="800" dirty="0">
                <a:latin typeface="Times" pitchFamily="1" charset="0"/>
                <a:ea typeface="ＭＳ Ｐゴシック" charset="0"/>
              </a:rPr>
              <a:t> </a:t>
            </a:r>
          </a:p>
          <a:p>
            <a:r>
              <a:rPr lang="en-US" sz="800" dirty="0">
                <a:latin typeface="Times" pitchFamily="1" charset="0"/>
                <a:ea typeface="ＭＳ Ｐゴシック" charset="0"/>
              </a:rPr>
              <a:t>Have we reached limits when collapse is reached (financial analogy: bankruptcy), or when demand starts to exceed regeneration (financial analogy: spending exceeds income leading to deficit)? Are we only concerned about trigger points that lead to radical reduction in ecosystem productivity (such as run-away climate change or fisheries collapse), or do we consider harvests beyond “maximum sustainable yields” and practices that lead to depletion of natural capital to be the “limits”?</a:t>
            </a:r>
          </a:p>
          <a:p>
            <a:r>
              <a:rPr lang="en-US" sz="800" dirty="0">
                <a:latin typeface="Times" pitchFamily="1" charset="0"/>
                <a:ea typeface="ＭＳ Ｐゴシック" charset="0"/>
              </a:rPr>
              <a:t> </a:t>
            </a:r>
          </a:p>
          <a:p>
            <a:r>
              <a:rPr lang="en-US" sz="800" dirty="0">
                <a:latin typeface="Times" pitchFamily="1" charset="0"/>
                <a:ea typeface="ＭＳ Ｐゴシック" charset="0"/>
              </a:rPr>
              <a:t>Can the limits be identified as just one thing? Maybe! Prof. Justus von Liebig, for instance, popularized the idea of the law of the minimum nearly 200 years ago, stating that it is the minimum, or most limiting factor, that determines plant growth. Similarly, what is the limiting or shortest stave in the barrel, limiting the amount of water the barrel can store? Could there also be a most limiting factor for the human economy? </a:t>
            </a:r>
          </a:p>
          <a:p>
            <a:r>
              <a:rPr lang="en-US" sz="800" dirty="0">
                <a:latin typeface="Times" pitchFamily="1" charset="0"/>
                <a:ea typeface="ＭＳ Ｐゴシック" charset="0"/>
              </a:rPr>
              <a:t> </a:t>
            </a:r>
          </a:p>
          <a:p>
            <a:r>
              <a:rPr lang="en-US" sz="800" dirty="0">
                <a:latin typeface="Times" pitchFamily="1" charset="0"/>
                <a:ea typeface="ＭＳ Ｐゴシック" charset="0"/>
              </a:rPr>
              <a:t>What are the relevant time frames? Should the capital be preserved for eternity? 1000 years? One generation?</a:t>
            </a:r>
          </a:p>
          <a:p>
            <a:r>
              <a:rPr lang="en-US" sz="800" dirty="0">
                <a:latin typeface="Times" pitchFamily="1" charset="0"/>
                <a:ea typeface="ＭＳ Ｐゴシック" charset="0"/>
              </a:rPr>
              <a:t> </a:t>
            </a:r>
          </a:p>
          <a:p>
            <a:r>
              <a:rPr lang="en-US" sz="800" dirty="0">
                <a:latin typeface="Times" pitchFamily="1" charset="0"/>
                <a:ea typeface="ＭＳ Ｐゴシック" charset="0"/>
              </a:rPr>
              <a:t>This all is not theory, but has very practical implications. </a:t>
            </a:r>
          </a:p>
          <a:p>
            <a:r>
              <a:rPr lang="en-US" sz="800" dirty="0">
                <a:latin typeface="Times" pitchFamily="1" charset="0"/>
                <a:ea typeface="ＭＳ Ｐゴシック" charset="0"/>
              </a:rPr>
              <a:t> </a:t>
            </a:r>
          </a:p>
          <a:p>
            <a:r>
              <a:rPr lang="en-US" sz="800" dirty="0">
                <a:latin typeface="Times" pitchFamily="1" charset="0"/>
                <a:ea typeface="ＭＳ Ｐゴシック" charset="0"/>
              </a:rPr>
              <a:t>For example, Switzerland at the onset of World War II was suddenly surrounded by enemy forces, and had to face the reality of only being able to produce enough food for 7 months per year. They ended up, under pain, to cover the other 5 months by reducing their intake (equivalent to 2 of the 5 months) and by negotiating food delivery from abroad (covering the remaining 3 months).</a:t>
            </a:r>
          </a:p>
          <a:p>
            <a:r>
              <a:rPr lang="en-US" sz="800" dirty="0">
                <a:latin typeface="Times" pitchFamily="1" charset="0"/>
                <a:ea typeface="ＭＳ Ｐゴシック" charset="0"/>
              </a:rPr>
              <a:t> </a:t>
            </a:r>
          </a:p>
          <a:p>
            <a:r>
              <a:rPr lang="en-US" sz="800" dirty="0">
                <a:latin typeface="Times" pitchFamily="1" charset="0"/>
                <a:ea typeface="ＭＳ Ｐゴシック" charset="0"/>
              </a:rPr>
              <a:t>Given all that, how could we measure environmental limits – for the planet, for human populations, or for activities?</a:t>
            </a:r>
          </a:p>
          <a:p>
            <a:r>
              <a:rPr lang="en-US" sz="800" dirty="0">
                <a:latin typeface="Times" pitchFamily="1" charset="0"/>
                <a:ea typeface="ＭＳ Ｐゴシック" charset="0"/>
              </a:rPr>
              <a:t> </a:t>
            </a:r>
          </a:p>
          <a:p>
            <a:r>
              <a:rPr lang="en-US" sz="800" dirty="0">
                <a:latin typeface="Times" pitchFamily="1" charset="0"/>
                <a:ea typeface="ＭＳ Ｐゴシック" charset="0"/>
              </a:rPr>
              <a:t>In some specific domains, it is pretty straightforward. Foresters estimate how much timber can be cut every year without depleting the forest. Water engineer calculate sustainable water withdrawal rates for groundwater. Fisheries manager estimate catch rates to make sure fisheries stay healthy. Farmers recognize herd size limitations for grazing land. Agricultural scientists can estimate how much fertilizer they can spread on the fields without polluting the waterways, or how much corn the can grow on their fields. </a:t>
            </a:r>
          </a:p>
          <a:p>
            <a:r>
              <a:rPr lang="en-US" sz="800" dirty="0">
                <a:latin typeface="Times" pitchFamily="1" charset="0"/>
                <a:ea typeface="ＭＳ Ｐゴシック" charset="0"/>
              </a:rPr>
              <a:t> </a:t>
            </a:r>
          </a:p>
          <a:p>
            <a:r>
              <a:rPr lang="en-US" sz="800" dirty="0">
                <a:latin typeface="Times" pitchFamily="1" charset="0"/>
                <a:ea typeface="ＭＳ Ｐゴシック" charset="0"/>
              </a:rPr>
              <a:t>But what does this mean for a population? Particularly given that there is trade, technological improvement and very different lifestyles? Or should we even be willing to consider depletion of natural capital, if an equal value of economic assets is created in the mean time (“weak sustainability</a:t>
            </a:r>
            <a:r>
              <a:rPr lang="en-US" sz="800" dirty="0" smtClean="0">
                <a:latin typeface="Times" pitchFamily="1" charset="0"/>
                <a:ea typeface="ＭＳ Ｐゴシック" charset="0"/>
              </a:rPr>
              <a:t>”)?</a:t>
            </a:r>
            <a:endParaRPr lang="en-US" sz="800" dirty="0"/>
          </a:p>
        </p:txBody>
      </p:sp>
      <p:sp>
        <p:nvSpPr>
          <p:cNvPr id="4" name="Slide Number Placeholder 3"/>
          <p:cNvSpPr>
            <a:spLocks noGrp="1"/>
          </p:cNvSpPr>
          <p:nvPr>
            <p:ph type="sldNum" sz="quarter" idx="10"/>
          </p:nvPr>
        </p:nvSpPr>
        <p:spPr/>
        <p:txBody>
          <a:bodyPr/>
          <a:lstStyle/>
          <a:p>
            <a:fld id="{67B7F450-F9AC-426B-AC11-133F477B5C2E}"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2"/>
          <p:cNvSpPr>
            <a:spLocks noGrp="1" noRot="1" noChangeAspect="1" noChangeArrowheads="1" noTextEdit="1"/>
          </p:cNvSpPr>
          <p:nvPr>
            <p:ph type="sldImg"/>
          </p:nvPr>
        </p:nvSpPr>
        <p:spPr>
          <a:xfrm>
            <a:off x="1143000" y="687388"/>
            <a:ext cx="4572000" cy="3429000"/>
          </a:xfrm>
          <a:ln/>
        </p:spPr>
      </p:sp>
      <p:sp>
        <p:nvSpPr>
          <p:cNvPr id="319491" name="Rectangle 3"/>
          <p:cNvSpPr>
            <a:spLocks noGrp="1" noChangeArrowheads="1"/>
          </p:cNvSpPr>
          <p:nvPr>
            <p:ph type="body" idx="1"/>
          </p:nvPr>
        </p:nvSpPr>
        <p:spPr>
          <a:xfrm>
            <a:off x="686098" y="4343704"/>
            <a:ext cx="5485805" cy="4113892"/>
          </a:xfrm>
          <a:noFill/>
          <a:ln/>
        </p:spPr>
        <p:txBody>
          <a:bodyPr/>
          <a:lstStyle/>
          <a:p>
            <a:endParaRPr lang="en-US" smtClean="0">
              <a:latin typeface="Times"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4A513C6-79DE-4CE9-B9BC-979F0245353C}"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Footprint/biocapacity = 2 would mean that country demands twice the amount as compared to what its ecosystems can renew. Footprint/biocapacity = 0.5 would mean that the country has a biocapacity reserve, and uses, in net terms, half of what the country’s ecosystems can provide.</a:t>
            </a:r>
          </a:p>
        </p:txBody>
      </p:sp>
      <p:sp>
        <p:nvSpPr>
          <p:cNvPr id="4" name="Slide Number Placeholder 3"/>
          <p:cNvSpPr>
            <a:spLocks noGrp="1"/>
          </p:cNvSpPr>
          <p:nvPr>
            <p:ph type="sldNum" sz="quarter" idx="10"/>
          </p:nvPr>
        </p:nvSpPr>
        <p:spPr/>
        <p:txBody>
          <a:bodyPr/>
          <a:lstStyle/>
          <a:p>
            <a:fld id="{E4A513C6-79DE-4CE9-B9BC-979F0245353C}"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4A513C6-79DE-4CE9-B9BC-979F0245353C}" type="slidenum">
              <a:rPr lang="en-US" smtClean="0"/>
              <a:pPr/>
              <a:t>33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Rockström, J., Steffen, W., Noone, K., </a:t>
            </a:r>
            <a:r>
              <a:rPr lang="en-GB" sz="1200" kern="1200" dirty="0" err="1" smtClean="0">
                <a:solidFill>
                  <a:schemeClr val="tx1"/>
                </a:solidFill>
                <a:latin typeface="+mn-lt"/>
                <a:ea typeface="+mn-ea"/>
                <a:cs typeface="+mn-cs"/>
              </a:rPr>
              <a:t>Persson</a:t>
            </a:r>
            <a:r>
              <a:rPr lang="en-GB" sz="1200" kern="1200" dirty="0" smtClean="0">
                <a:solidFill>
                  <a:schemeClr val="tx1"/>
                </a:solidFill>
                <a:latin typeface="+mn-lt"/>
                <a:ea typeface="+mn-ea"/>
                <a:cs typeface="+mn-cs"/>
              </a:rPr>
              <a:t>, A., Chapin, </a:t>
            </a:r>
            <a:r>
              <a:rPr lang="en-GB" sz="1200" kern="1200" dirty="0" err="1" smtClean="0">
                <a:solidFill>
                  <a:schemeClr val="tx1"/>
                </a:solidFill>
                <a:latin typeface="+mn-lt"/>
                <a:ea typeface="+mn-ea"/>
                <a:cs typeface="+mn-cs"/>
              </a:rPr>
              <a:t>F.S.</a:t>
            </a:r>
            <a:r>
              <a:rPr lang="en-GB" sz="1200" kern="1200" dirty="0" smtClean="0">
                <a:solidFill>
                  <a:schemeClr val="tx1"/>
                </a:solidFill>
                <a:latin typeface="+mn-lt"/>
                <a:ea typeface="+mn-ea"/>
                <a:cs typeface="+mn-cs"/>
              </a:rPr>
              <a:t>, </a:t>
            </a:r>
            <a:r>
              <a:rPr lang="en-GB" sz="1200" kern="1200" dirty="0" err="1" smtClean="0">
                <a:solidFill>
                  <a:schemeClr val="tx1"/>
                </a:solidFill>
                <a:latin typeface="+mn-lt"/>
                <a:ea typeface="+mn-ea"/>
                <a:cs typeface="+mn-cs"/>
              </a:rPr>
              <a:t>Lambin</a:t>
            </a:r>
            <a:r>
              <a:rPr lang="en-GB" sz="1200" kern="1200" dirty="0" smtClean="0">
                <a:solidFill>
                  <a:schemeClr val="tx1"/>
                </a:solidFill>
                <a:latin typeface="+mn-lt"/>
                <a:ea typeface="+mn-ea"/>
                <a:cs typeface="+mn-cs"/>
              </a:rPr>
              <a:t>, </a:t>
            </a:r>
            <a:r>
              <a:rPr lang="en-GB" sz="1200" kern="1200" dirty="0" err="1" smtClean="0">
                <a:solidFill>
                  <a:schemeClr val="tx1"/>
                </a:solidFill>
                <a:latin typeface="+mn-lt"/>
                <a:ea typeface="+mn-ea"/>
                <a:cs typeface="+mn-cs"/>
              </a:rPr>
              <a:t>E.F.</a:t>
            </a:r>
            <a:r>
              <a:rPr lang="en-GB" sz="1200" kern="1200" dirty="0" smtClean="0">
                <a:solidFill>
                  <a:schemeClr val="tx1"/>
                </a:solidFill>
                <a:latin typeface="+mn-lt"/>
                <a:ea typeface="+mn-ea"/>
                <a:cs typeface="+mn-cs"/>
              </a:rPr>
              <a:t>, </a:t>
            </a:r>
            <a:r>
              <a:rPr lang="en-GB" sz="1200" kern="1200" dirty="0" err="1" smtClean="0">
                <a:solidFill>
                  <a:schemeClr val="tx1"/>
                </a:solidFill>
                <a:latin typeface="+mn-lt"/>
                <a:ea typeface="+mn-ea"/>
                <a:cs typeface="+mn-cs"/>
              </a:rPr>
              <a:t>Lenton</a:t>
            </a:r>
            <a:r>
              <a:rPr lang="en-GB" sz="1200" kern="1200" dirty="0" smtClean="0">
                <a:solidFill>
                  <a:schemeClr val="tx1"/>
                </a:solidFill>
                <a:latin typeface="+mn-lt"/>
                <a:ea typeface="+mn-ea"/>
                <a:cs typeface="+mn-cs"/>
              </a:rPr>
              <a:t>, </a:t>
            </a:r>
            <a:r>
              <a:rPr lang="en-GB" sz="1200" kern="1200" dirty="0" err="1" smtClean="0">
                <a:solidFill>
                  <a:schemeClr val="tx1"/>
                </a:solidFill>
                <a:latin typeface="+mn-lt"/>
                <a:ea typeface="+mn-ea"/>
                <a:cs typeface="+mn-cs"/>
              </a:rPr>
              <a:t>T.M.</a:t>
            </a:r>
            <a:r>
              <a:rPr lang="en-GB" sz="1200" kern="1200" dirty="0" smtClean="0">
                <a:solidFill>
                  <a:schemeClr val="tx1"/>
                </a:solidFill>
                <a:latin typeface="+mn-lt"/>
                <a:ea typeface="+mn-ea"/>
                <a:cs typeface="+mn-cs"/>
              </a:rPr>
              <a:t>, </a:t>
            </a:r>
            <a:r>
              <a:rPr lang="en-GB" sz="1200" kern="1200" dirty="0" err="1" smtClean="0">
                <a:solidFill>
                  <a:schemeClr val="tx1"/>
                </a:solidFill>
                <a:latin typeface="+mn-lt"/>
                <a:ea typeface="+mn-ea"/>
                <a:cs typeface="+mn-cs"/>
              </a:rPr>
              <a:t>Scheffer</a:t>
            </a:r>
            <a:r>
              <a:rPr lang="en-GB" sz="1200" kern="1200" dirty="0" smtClean="0">
                <a:solidFill>
                  <a:schemeClr val="tx1"/>
                </a:solidFill>
                <a:latin typeface="+mn-lt"/>
                <a:ea typeface="+mn-ea"/>
                <a:cs typeface="+mn-cs"/>
              </a:rPr>
              <a:t>, M., </a:t>
            </a:r>
            <a:r>
              <a:rPr lang="en-GB" sz="1200" kern="1200" dirty="0" err="1" smtClean="0">
                <a:solidFill>
                  <a:schemeClr val="tx1"/>
                </a:solidFill>
                <a:latin typeface="+mn-lt"/>
                <a:ea typeface="+mn-ea"/>
                <a:cs typeface="+mn-cs"/>
              </a:rPr>
              <a:t>Folke</a:t>
            </a:r>
            <a:r>
              <a:rPr lang="en-GB" sz="1200" kern="1200" dirty="0" smtClean="0">
                <a:solidFill>
                  <a:schemeClr val="tx1"/>
                </a:solidFill>
                <a:latin typeface="+mn-lt"/>
                <a:ea typeface="+mn-ea"/>
                <a:cs typeface="+mn-cs"/>
              </a:rPr>
              <a:t>, C., Schellnhuber, H.J., </a:t>
            </a:r>
            <a:r>
              <a:rPr lang="en-GB" sz="1200" kern="1200" dirty="0" err="1" smtClean="0">
                <a:solidFill>
                  <a:schemeClr val="tx1"/>
                </a:solidFill>
                <a:latin typeface="+mn-lt"/>
                <a:ea typeface="+mn-ea"/>
                <a:cs typeface="+mn-cs"/>
              </a:rPr>
              <a:t>Nykvist</a:t>
            </a:r>
            <a:r>
              <a:rPr lang="en-GB" sz="1200" kern="1200" dirty="0" smtClean="0">
                <a:solidFill>
                  <a:schemeClr val="tx1"/>
                </a:solidFill>
                <a:latin typeface="+mn-lt"/>
                <a:ea typeface="+mn-ea"/>
                <a:cs typeface="+mn-cs"/>
              </a:rPr>
              <a:t>, B., de Wit, C.A., Hughes, T., van der </a:t>
            </a:r>
            <a:r>
              <a:rPr lang="en-GB" sz="1200" kern="1200" dirty="0" err="1" smtClean="0">
                <a:solidFill>
                  <a:schemeClr val="tx1"/>
                </a:solidFill>
                <a:latin typeface="+mn-lt"/>
                <a:ea typeface="+mn-ea"/>
                <a:cs typeface="+mn-cs"/>
              </a:rPr>
              <a:t>Leeuw</a:t>
            </a:r>
            <a:r>
              <a:rPr lang="en-GB" sz="1200" kern="1200" dirty="0" smtClean="0">
                <a:solidFill>
                  <a:schemeClr val="tx1"/>
                </a:solidFill>
                <a:latin typeface="+mn-lt"/>
                <a:ea typeface="+mn-ea"/>
                <a:cs typeface="+mn-cs"/>
              </a:rPr>
              <a:t>, S., </a:t>
            </a:r>
            <a:r>
              <a:rPr lang="en-GB" sz="1200" kern="1200" dirty="0" err="1" smtClean="0">
                <a:solidFill>
                  <a:schemeClr val="tx1"/>
                </a:solidFill>
                <a:latin typeface="+mn-lt"/>
                <a:ea typeface="+mn-ea"/>
                <a:cs typeface="+mn-cs"/>
              </a:rPr>
              <a:t>Rodhe</a:t>
            </a:r>
            <a:r>
              <a:rPr lang="en-GB" sz="1200" kern="1200" dirty="0" smtClean="0">
                <a:solidFill>
                  <a:schemeClr val="tx1"/>
                </a:solidFill>
                <a:latin typeface="+mn-lt"/>
                <a:ea typeface="+mn-ea"/>
                <a:cs typeface="+mn-cs"/>
              </a:rPr>
              <a:t>, H., </a:t>
            </a:r>
            <a:r>
              <a:rPr lang="en-GB" sz="1200" kern="1200" dirty="0" err="1" smtClean="0">
                <a:solidFill>
                  <a:schemeClr val="tx1"/>
                </a:solidFill>
                <a:latin typeface="+mn-lt"/>
                <a:ea typeface="+mn-ea"/>
                <a:cs typeface="+mn-cs"/>
              </a:rPr>
              <a:t>Sörlin</a:t>
            </a:r>
            <a:r>
              <a:rPr lang="en-GB" sz="1200" kern="1200" dirty="0" smtClean="0">
                <a:solidFill>
                  <a:schemeClr val="tx1"/>
                </a:solidFill>
                <a:latin typeface="+mn-lt"/>
                <a:ea typeface="+mn-ea"/>
                <a:cs typeface="+mn-cs"/>
              </a:rPr>
              <a:t>, S., Snyder, </a:t>
            </a:r>
            <a:r>
              <a:rPr lang="en-GB" sz="1200" kern="1200" dirty="0" err="1" smtClean="0">
                <a:solidFill>
                  <a:schemeClr val="tx1"/>
                </a:solidFill>
                <a:latin typeface="+mn-lt"/>
                <a:ea typeface="+mn-ea"/>
                <a:cs typeface="+mn-cs"/>
              </a:rPr>
              <a:t>P.K.</a:t>
            </a:r>
            <a:r>
              <a:rPr lang="en-GB" sz="1200" kern="1200" dirty="0" smtClean="0">
                <a:solidFill>
                  <a:schemeClr val="tx1"/>
                </a:solidFill>
                <a:latin typeface="+mn-lt"/>
                <a:ea typeface="+mn-ea"/>
                <a:cs typeface="+mn-cs"/>
              </a:rPr>
              <a:t>, Costanza, R., </a:t>
            </a:r>
            <a:r>
              <a:rPr lang="en-GB" sz="1200" kern="1200" dirty="0" err="1" smtClean="0">
                <a:solidFill>
                  <a:schemeClr val="tx1"/>
                </a:solidFill>
                <a:latin typeface="+mn-lt"/>
                <a:ea typeface="+mn-ea"/>
                <a:cs typeface="+mn-cs"/>
              </a:rPr>
              <a:t>Svedin</a:t>
            </a:r>
            <a:r>
              <a:rPr lang="en-GB" sz="1200" kern="1200" dirty="0" smtClean="0">
                <a:solidFill>
                  <a:schemeClr val="tx1"/>
                </a:solidFill>
                <a:latin typeface="+mn-lt"/>
                <a:ea typeface="+mn-ea"/>
                <a:cs typeface="+mn-cs"/>
              </a:rPr>
              <a:t>, U., </a:t>
            </a:r>
            <a:r>
              <a:rPr lang="en-GB" sz="1200" kern="1200" dirty="0" err="1" smtClean="0">
                <a:solidFill>
                  <a:schemeClr val="tx1"/>
                </a:solidFill>
                <a:latin typeface="+mn-lt"/>
                <a:ea typeface="+mn-ea"/>
                <a:cs typeface="+mn-cs"/>
              </a:rPr>
              <a:t>Falkenmark</a:t>
            </a:r>
            <a:r>
              <a:rPr lang="en-GB" sz="1200" kern="1200" dirty="0" smtClean="0">
                <a:solidFill>
                  <a:schemeClr val="tx1"/>
                </a:solidFill>
                <a:latin typeface="+mn-lt"/>
                <a:ea typeface="+mn-ea"/>
                <a:cs typeface="+mn-cs"/>
              </a:rPr>
              <a:t>, M., </a:t>
            </a:r>
            <a:r>
              <a:rPr lang="en-GB" sz="1200" kern="1200" dirty="0" err="1" smtClean="0">
                <a:solidFill>
                  <a:schemeClr val="tx1"/>
                </a:solidFill>
                <a:latin typeface="+mn-lt"/>
                <a:ea typeface="+mn-ea"/>
                <a:cs typeface="+mn-cs"/>
              </a:rPr>
              <a:t>Karlberg</a:t>
            </a:r>
            <a:r>
              <a:rPr lang="en-GB" sz="1200" kern="1200" dirty="0" smtClean="0">
                <a:solidFill>
                  <a:schemeClr val="tx1"/>
                </a:solidFill>
                <a:latin typeface="+mn-lt"/>
                <a:ea typeface="+mn-ea"/>
                <a:cs typeface="+mn-cs"/>
              </a:rPr>
              <a:t>, L., </a:t>
            </a:r>
            <a:r>
              <a:rPr lang="en-GB" sz="1200" kern="1200" dirty="0" err="1" smtClean="0">
                <a:solidFill>
                  <a:schemeClr val="tx1"/>
                </a:solidFill>
                <a:latin typeface="+mn-lt"/>
                <a:ea typeface="+mn-ea"/>
                <a:cs typeface="+mn-cs"/>
              </a:rPr>
              <a:t>Corell</a:t>
            </a:r>
            <a:r>
              <a:rPr lang="en-GB" sz="1200" kern="1200" dirty="0" smtClean="0">
                <a:solidFill>
                  <a:schemeClr val="tx1"/>
                </a:solidFill>
                <a:latin typeface="+mn-lt"/>
                <a:ea typeface="+mn-ea"/>
                <a:cs typeface="+mn-cs"/>
              </a:rPr>
              <a:t>, R.W., </a:t>
            </a:r>
            <a:r>
              <a:rPr lang="en-GB" sz="1200" kern="1200" dirty="0" err="1" smtClean="0">
                <a:solidFill>
                  <a:schemeClr val="tx1"/>
                </a:solidFill>
                <a:latin typeface="+mn-lt"/>
                <a:ea typeface="+mn-ea"/>
                <a:cs typeface="+mn-cs"/>
              </a:rPr>
              <a:t>Fabry</a:t>
            </a:r>
            <a:r>
              <a:rPr lang="en-GB" sz="1200" kern="1200" dirty="0" smtClean="0">
                <a:solidFill>
                  <a:schemeClr val="tx1"/>
                </a:solidFill>
                <a:latin typeface="+mn-lt"/>
                <a:ea typeface="+mn-ea"/>
                <a:cs typeface="+mn-cs"/>
              </a:rPr>
              <a:t>, </a:t>
            </a:r>
            <a:r>
              <a:rPr lang="en-GB" sz="1200" kern="1200" dirty="0" err="1" smtClean="0">
                <a:solidFill>
                  <a:schemeClr val="tx1"/>
                </a:solidFill>
                <a:latin typeface="+mn-lt"/>
                <a:ea typeface="+mn-ea"/>
                <a:cs typeface="+mn-cs"/>
              </a:rPr>
              <a:t>V.J.</a:t>
            </a:r>
            <a:r>
              <a:rPr lang="en-GB" sz="1200" kern="1200" dirty="0" smtClean="0">
                <a:solidFill>
                  <a:schemeClr val="tx1"/>
                </a:solidFill>
                <a:latin typeface="+mn-lt"/>
                <a:ea typeface="+mn-ea"/>
                <a:cs typeface="+mn-cs"/>
              </a:rPr>
              <a:t>, Hansen, J., Walker, B., </a:t>
            </a:r>
            <a:r>
              <a:rPr lang="en-GB" sz="1200" kern="1200" dirty="0" err="1" smtClean="0">
                <a:solidFill>
                  <a:schemeClr val="tx1"/>
                </a:solidFill>
                <a:latin typeface="+mn-lt"/>
                <a:ea typeface="+mn-ea"/>
                <a:cs typeface="+mn-cs"/>
              </a:rPr>
              <a:t>Liverman</a:t>
            </a:r>
            <a:r>
              <a:rPr lang="en-GB" sz="1200" kern="1200" dirty="0" smtClean="0">
                <a:solidFill>
                  <a:schemeClr val="tx1"/>
                </a:solidFill>
                <a:latin typeface="+mn-lt"/>
                <a:ea typeface="+mn-ea"/>
                <a:cs typeface="+mn-cs"/>
              </a:rPr>
              <a:t>, D., Richardson, K., </a:t>
            </a:r>
            <a:r>
              <a:rPr lang="en-GB" sz="1200" kern="1200" dirty="0" err="1" smtClean="0">
                <a:solidFill>
                  <a:schemeClr val="tx1"/>
                </a:solidFill>
                <a:latin typeface="+mn-lt"/>
                <a:ea typeface="+mn-ea"/>
                <a:cs typeface="+mn-cs"/>
              </a:rPr>
              <a:t>Crutzen</a:t>
            </a:r>
            <a:r>
              <a:rPr lang="en-GB" sz="1200" kern="1200" dirty="0" smtClean="0">
                <a:solidFill>
                  <a:schemeClr val="tx1"/>
                </a:solidFill>
                <a:latin typeface="+mn-lt"/>
                <a:ea typeface="+mn-ea"/>
                <a:cs typeface="+mn-cs"/>
              </a:rPr>
              <a:t>, P. and Foley, </a:t>
            </a:r>
            <a:r>
              <a:rPr lang="en-GB" sz="1200" kern="1200" dirty="0" err="1" smtClean="0">
                <a:solidFill>
                  <a:schemeClr val="tx1"/>
                </a:solidFill>
                <a:latin typeface="+mn-lt"/>
                <a:ea typeface="+mn-ea"/>
                <a:cs typeface="+mn-cs"/>
              </a:rPr>
              <a:t>J.A.</a:t>
            </a:r>
            <a:r>
              <a:rPr lang="en-GB" sz="1200" kern="1200" dirty="0" smtClean="0">
                <a:solidFill>
                  <a:schemeClr val="tx1"/>
                </a:solidFill>
                <a:latin typeface="+mn-lt"/>
                <a:ea typeface="+mn-ea"/>
                <a:cs typeface="+mn-cs"/>
              </a:rPr>
              <a:t> 2009. A safe operating space for humanity. </a:t>
            </a:r>
            <a:r>
              <a:rPr lang="en-GB" sz="1200" i="1" kern="1200" dirty="0" smtClean="0">
                <a:solidFill>
                  <a:schemeClr val="tx1"/>
                </a:solidFill>
                <a:latin typeface="+mn-lt"/>
                <a:ea typeface="+mn-ea"/>
                <a:cs typeface="+mn-cs"/>
              </a:rPr>
              <a:t>Nature</a:t>
            </a:r>
            <a:r>
              <a:rPr lang="en-GB" sz="1200" kern="1200" dirty="0" smtClean="0">
                <a:solidFill>
                  <a:schemeClr val="tx1"/>
                </a:solidFill>
                <a:latin typeface="+mn-lt"/>
                <a:ea typeface="+mn-ea"/>
                <a:cs typeface="+mn-cs"/>
              </a:rPr>
              <a:t>, 461, pp. 472–475.</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4A513C6-79DE-4CE9-B9BC-979F0245353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4A513C6-79DE-4CE9-B9BC-979F0245353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4A513C6-79DE-4CE9-B9BC-979F0245353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Is this a step back to the </a:t>
            </a:r>
            <a:r>
              <a:rPr lang="en-US" dirty="0" err="1" smtClean="0"/>
              <a:t>Physiocrats</a:t>
            </a:r>
            <a:r>
              <a:rPr lang="en-US" dirty="0" smtClean="0"/>
              <a:t>?</a:t>
            </a:r>
          </a:p>
          <a:p>
            <a:r>
              <a:rPr lang="en-US" dirty="0" smtClean="0"/>
              <a:t>François Quesnay?</a:t>
            </a:r>
            <a:r>
              <a:rPr lang="en-US" baseline="0" dirty="0" smtClean="0"/>
              <a:t> 1758</a:t>
            </a:r>
          </a:p>
          <a:p>
            <a:r>
              <a:rPr lang="en-US" dirty="0" smtClean="0"/>
              <a:t>http://en.wikipedia.org/wiki/Tableau_%C3%A9conomique </a:t>
            </a:r>
          </a:p>
          <a:p>
            <a:r>
              <a:rPr lang="en-US" dirty="0" smtClean="0"/>
              <a:t/>
            </a:r>
            <a:br>
              <a:rPr lang="en-US" dirty="0" smtClean="0"/>
            </a:br>
            <a:r>
              <a:rPr lang="en-US" dirty="0" smtClean="0"/>
              <a:t>No.</a:t>
            </a:r>
          </a:p>
          <a:p>
            <a:endParaRPr lang="en-US" dirty="0" smtClean="0"/>
          </a:p>
          <a:p>
            <a:r>
              <a:rPr lang="en-US" dirty="0" smtClean="0"/>
              <a:t>A farmer</a:t>
            </a:r>
            <a:r>
              <a:rPr lang="en-US" baseline="0" dirty="0" smtClean="0"/>
              <a:t> considers: how productive is my farm compared to what my family consumes? If not enough, some members of the family will have to go and work in town, and earn money to buy more stuff from other farms.</a:t>
            </a:r>
          </a:p>
          <a:p>
            <a:endParaRPr lang="en-US" baseline="0" dirty="0" smtClean="0"/>
          </a:p>
          <a:p>
            <a:r>
              <a:rPr lang="en-US" baseline="0" dirty="0" smtClean="0"/>
              <a:t>But what happens if most other farms are becoming “hobby farms” as well?</a:t>
            </a:r>
            <a:endParaRPr lang="en-US" dirty="0" smtClean="0"/>
          </a:p>
          <a:p>
            <a:endParaRPr lang="en-US" baseline="0" dirty="0" smtClean="0"/>
          </a:p>
          <a:p>
            <a:r>
              <a:rPr lang="en-US" baseline="0" dirty="0" smtClean="0"/>
              <a:t>Do we claim that all value added comes from land (as Quesnay claimed)?</a:t>
            </a:r>
          </a:p>
          <a:p>
            <a:endParaRPr lang="en-US" baseline="0" dirty="0" smtClean="0"/>
          </a:p>
          <a:p>
            <a:r>
              <a:rPr lang="en-US" baseline="0" dirty="0" smtClean="0"/>
              <a:t>No, we only say that all value chains start form natural capital, but a very small part of the value added of the value chain comes back to the owners and managers of the natural capital. Currently the main portion sticks with the value chain’s brand owner (“Starbucks effect”).</a:t>
            </a:r>
          </a:p>
          <a:p>
            <a:endParaRPr lang="en-US" baseline="0" dirty="0" smtClean="0"/>
          </a:p>
          <a:p>
            <a:r>
              <a:rPr lang="en-US" baseline="0" dirty="0" smtClean="0"/>
              <a:t>The Dilemma is: Natural capital is infinitely important and ultimately non-substitutable – but it very, very little of value chain flows back to natural capital.</a:t>
            </a:r>
            <a:endParaRPr lang="en-US" dirty="0"/>
          </a:p>
        </p:txBody>
      </p:sp>
      <p:sp>
        <p:nvSpPr>
          <p:cNvPr id="4" name="Footer Placeholder 3"/>
          <p:cNvSpPr>
            <a:spLocks noGrp="1"/>
          </p:cNvSpPr>
          <p:nvPr>
            <p:ph type="ftr" sz="quarter" idx="10"/>
          </p:nvPr>
        </p:nvSpPr>
        <p:spPr/>
        <p:txBody>
          <a:bodyPr/>
          <a:lstStyle/>
          <a:p>
            <a:r>
              <a:rPr lang="de-CH" smtClean="0"/>
              <a:t>Referent</a:t>
            </a:r>
            <a:endParaRPr lang="de-CH"/>
          </a:p>
        </p:txBody>
      </p:sp>
      <p:sp>
        <p:nvSpPr>
          <p:cNvPr id="5" name="Slide Number Placeholder 4"/>
          <p:cNvSpPr>
            <a:spLocks noGrp="1"/>
          </p:cNvSpPr>
          <p:nvPr>
            <p:ph type="sldNum" sz="quarter" idx="11"/>
          </p:nvPr>
        </p:nvSpPr>
        <p:spPr/>
        <p:txBody>
          <a:bodyPr/>
          <a:lstStyle/>
          <a:p>
            <a:fld id="{A3E4F325-AEBD-4FD0-A213-D301FE0EB306}" type="slidenum">
              <a:rPr lang="de-CH" smtClean="0"/>
              <a:pPr/>
              <a:t>7</a:t>
            </a:fld>
            <a:endParaRPr lang="de-CH"/>
          </a:p>
        </p:txBody>
      </p:sp>
      <p:sp>
        <p:nvSpPr>
          <p:cNvPr id="6" name="Header Placeholder 5"/>
          <p:cNvSpPr>
            <a:spLocks noGrp="1"/>
          </p:cNvSpPr>
          <p:nvPr>
            <p:ph type="hdr" sz="quarter" idx="12"/>
          </p:nvPr>
        </p:nvSpPr>
        <p:spPr/>
        <p:txBody>
          <a:bodyPr/>
          <a:lstStyle/>
          <a:p>
            <a:r>
              <a:rPr lang="de-CH" smtClean="0"/>
              <a:t>Titel der Präsentation</a:t>
            </a:r>
            <a:endParaRPr lang="de-CH"/>
          </a:p>
        </p:txBody>
      </p:sp>
      <p:sp>
        <p:nvSpPr>
          <p:cNvPr id="7" name="Date Placeholder 6"/>
          <p:cNvSpPr>
            <a:spLocks noGrp="1"/>
          </p:cNvSpPr>
          <p:nvPr>
            <p:ph type="dt" idx="13"/>
          </p:nvPr>
        </p:nvSpPr>
        <p:spPr/>
        <p:txBody>
          <a:bodyPr/>
          <a:lstStyle/>
          <a:p>
            <a:r>
              <a:rPr lang="de-CH" smtClean="0"/>
              <a:t>16.01.2014</a:t>
            </a:r>
            <a:endParaRPr lang="de-CH"/>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7B7F450-F9AC-426B-AC11-133F477B5C2E}"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bwMode="auto">
          <a:xfrm>
            <a:off x="1144588" y="688975"/>
            <a:ext cx="4568825" cy="3425825"/>
          </a:xfrm>
          <a:noFill/>
          <a:ln>
            <a:solidFill>
              <a:srgbClr val="000000"/>
            </a:solidFill>
            <a:miter lim="800000"/>
            <a:headEnd/>
            <a:tailEnd/>
          </a:ln>
        </p:spPr>
      </p:sp>
      <p:sp>
        <p:nvSpPr>
          <p:cNvPr id="125955" name="Rectangle 3"/>
          <p:cNvSpPr>
            <a:spLocks noGrp="1" noChangeArrowheads="1"/>
          </p:cNvSpPr>
          <p:nvPr>
            <p:ph type="body" idx="1"/>
          </p:nvPr>
        </p:nvSpPr>
        <p:spPr bwMode="auto">
          <a:xfrm>
            <a:off x="686099" y="4281715"/>
            <a:ext cx="5671839" cy="4499429"/>
          </a:xfrm>
          <a:noFill/>
        </p:spPr>
        <p:txBody>
          <a:bodyPr wrap="square" numCol="1" anchor="t" anchorCtr="0" compatLnSpc="1">
            <a:prstTxWarp prst="textNoShape">
              <a:avLst/>
            </a:prstTxWarp>
            <a:noAutofit/>
          </a:bodyPr>
          <a:lstStyle/>
          <a:p>
            <a:pPr>
              <a:spcBef>
                <a:spcPct val="0"/>
              </a:spcBef>
            </a:pPr>
            <a:r>
              <a:rPr lang="en-US" sz="850" b="1" dirty="0"/>
              <a:t>How do we know? By using Ecological Footprint accounting</a:t>
            </a:r>
            <a:r>
              <a:rPr lang="en-US" sz="850" dirty="0"/>
              <a:t/>
            </a:r>
            <a:br>
              <a:rPr lang="en-US" sz="850" dirty="0"/>
            </a:br>
            <a:endParaRPr lang="en-US" sz="850" dirty="0"/>
          </a:p>
          <a:p>
            <a:pPr>
              <a:spcBef>
                <a:spcPct val="0"/>
              </a:spcBef>
            </a:pPr>
            <a:r>
              <a:rPr lang="en-US" sz="850" dirty="0"/>
              <a:t>The Ecological Footprint is the area of land and water it takes for a human population to generate the renewable resources they consume and degrade the waste it produces in a given technological context. In other words, it measures the "quantity of nature" that we use, and compares it with how much we have (biocapacity). This accounting supports decision makers when it comes to making difficult choices, managing conflicts of objectives and placing themselves in an optimal situation for the future. The accounts can be applied </a:t>
            </a:r>
            <a:r>
              <a:rPr lang="en-US" sz="850" dirty="0" smtClean="0"/>
              <a:t>at the </a:t>
            </a:r>
            <a:r>
              <a:rPr lang="en-US" sz="850" dirty="0"/>
              <a:t>global, country, region, </a:t>
            </a:r>
            <a:r>
              <a:rPr lang="en-US" sz="850" dirty="0" smtClean="0"/>
              <a:t>or individual level or for products.</a:t>
            </a:r>
            <a:endParaRPr lang="en-US" sz="850" dirty="0"/>
          </a:p>
          <a:p>
            <a:pPr>
              <a:spcBef>
                <a:spcPct val="0"/>
              </a:spcBef>
            </a:pPr>
            <a:endParaRPr lang="en-US" sz="850" dirty="0"/>
          </a:p>
          <a:p>
            <a:pPr>
              <a:spcBef>
                <a:spcPct val="0"/>
              </a:spcBef>
            </a:pPr>
            <a:r>
              <a:rPr lang="en-US" sz="850" u="sng" dirty="0"/>
              <a:t>Cropland:</a:t>
            </a:r>
            <a:r>
              <a:rPr lang="en-US" sz="850" dirty="0"/>
              <a:t> Cropland is the most bioproductive of all the land-use types and consists of areas used to produce food and fiber for human consumption, feed for livestock, oil crops, and rubber. Due to lack of globally consistent data sets, current cropland Footprint calculations do not yet take into account the extent to which farming techniques or unsustainable agricultural practices may cause long-term degradation of soil. The cropland Footprint includes crop products allocated to livestock and aquaculture feed mixes, and those used for fibers and materials.</a:t>
            </a:r>
          </a:p>
          <a:p>
            <a:pPr>
              <a:spcBef>
                <a:spcPct val="0"/>
              </a:spcBef>
            </a:pPr>
            <a:r>
              <a:rPr lang="en-US" sz="850" dirty="0"/>
              <a:t> </a:t>
            </a:r>
          </a:p>
          <a:p>
            <a:pPr>
              <a:spcBef>
                <a:spcPct val="0"/>
              </a:spcBef>
            </a:pPr>
            <a:r>
              <a:rPr lang="en-US" sz="850" u="sng" dirty="0" smtClean="0"/>
              <a:t>Forest land: </a:t>
            </a:r>
            <a:r>
              <a:rPr lang="en-US" sz="850" dirty="0" smtClean="0"/>
              <a:t>Provides for two services: The </a:t>
            </a:r>
            <a:r>
              <a:rPr lang="en-US" sz="850" u="sng" dirty="0" smtClean="0"/>
              <a:t>forest product Footprint</a:t>
            </a:r>
            <a:r>
              <a:rPr lang="en-US" sz="850" dirty="0" smtClean="0"/>
              <a:t>, which  is calculated based on the amount of lumber, pulp, timber products, and fuel wood consumed by a country on a yearly basis. It also accommodates the </a:t>
            </a:r>
            <a:r>
              <a:rPr lang="en-US" sz="850" u="sng" dirty="0" smtClean="0"/>
              <a:t>Carbon Footprint</a:t>
            </a:r>
            <a:r>
              <a:rPr lang="en-US" sz="850" dirty="0" smtClean="0"/>
              <a:t>, which represents the carbon dioxide emissions from burning fossil fuels. The carbon Footprint also includes embodied carbon in imported goods. It is represented by the area necessary to sequester these carbon emissions. The carbon Footprint component of the Ecological Footprint is calculated as the amount of forest land needed to absorb these carbon dioxide emissions. Currently, the carbon Footprint is the largest portion of humanity’s Footprint. </a:t>
            </a:r>
            <a:endParaRPr lang="en-US" sz="850" dirty="0"/>
          </a:p>
          <a:p>
            <a:pPr>
              <a:spcBef>
                <a:spcPct val="0"/>
              </a:spcBef>
            </a:pPr>
            <a:endParaRPr lang="en-US" sz="850" u="sng" dirty="0"/>
          </a:p>
          <a:p>
            <a:pPr>
              <a:spcBef>
                <a:spcPct val="0"/>
              </a:spcBef>
            </a:pPr>
            <a:r>
              <a:rPr lang="en-US" sz="850" u="sng" dirty="0"/>
              <a:t>Grazing land:</a:t>
            </a:r>
            <a:r>
              <a:rPr lang="en-US" sz="850" dirty="0"/>
              <a:t> Grazing land is used to raise livestock for meat, dairy, hide, and wool products. The grazing land Footprint is calculated by comparing the amount of livestock feed available in a country with the amount of feed required for all livestock in that year, with the remainder of feed demand assumed to come from grazing land.</a:t>
            </a:r>
          </a:p>
          <a:p>
            <a:pPr>
              <a:spcBef>
                <a:spcPct val="0"/>
              </a:spcBef>
            </a:pPr>
            <a:endParaRPr lang="en-US" sz="850" u="sng" dirty="0"/>
          </a:p>
          <a:p>
            <a:pPr>
              <a:spcBef>
                <a:spcPct val="0"/>
              </a:spcBef>
            </a:pPr>
            <a:r>
              <a:rPr lang="en-US" sz="850" u="sng" dirty="0"/>
              <a:t>Fishing grounds:</a:t>
            </a:r>
            <a:r>
              <a:rPr lang="en-US" sz="850" dirty="0"/>
              <a:t> The fishing grounds Footprint is calculated based on estimates of the maximum sustainable catch for a variety of fish species. These sustainable catch estimates are converted into an equivalent mass of primary production based on the various species’ trophic levels. This estimate of maximum harvestable primary production is then divided amongst the continental shelf areas of the world. Fish caught and used in aquaculture feed mixes are included.</a:t>
            </a:r>
          </a:p>
          <a:p>
            <a:pPr>
              <a:spcBef>
                <a:spcPct val="0"/>
              </a:spcBef>
            </a:pPr>
            <a:r>
              <a:rPr lang="en-US" sz="850" dirty="0"/>
              <a:t>  </a:t>
            </a:r>
          </a:p>
          <a:p>
            <a:pPr>
              <a:spcBef>
                <a:spcPct val="0"/>
              </a:spcBef>
            </a:pPr>
            <a:r>
              <a:rPr lang="en-US" sz="850" u="sng" dirty="0"/>
              <a:t>Built-up land:</a:t>
            </a:r>
            <a:r>
              <a:rPr lang="en-US" sz="850" dirty="0"/>
              <a:t> The built-up land Footprint is calculated based on the area of land covered by human infrastructure — transportation, housing, industrial structures, and reservoirs for hydro­power. Built-up land may occupy what would previously have been cropland. </a:t>
            </a:r>
          </a:p>
        </p:txBody>
      </p:sp>
      <p:sp>
        <p:nvSpPr>
          <p:cNvPr id="1259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863387"/>
            <a:fld id="{1DC4A10A-BD96-4EFE-8856-7C31E51E5E4E}" type="slidenum">
              <a:rPr lang="en-US">
                <a:solidFill>
                  <a:srgbClr val="000000"/>
                </a:solidFill>
              </a:rPr>
              <a:pPr defTabSz="863387"/>
              <a:t>9</a:t>
            </a:fld>
            <a:endParaRPr lang="en-US" dirty="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5508F76-6DB2-4A27-BBF4-816861AC322C}" type="datetimeFigureOut">
              <a:rPr lang="en-US" smtClean="0"/>
              <a:pPr/>
              <a:t>10/2/15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90CAFD-C0C8-459F-B292-80485962A03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508F76-6DB2-4A27-BBF4-816861AC322C}" type="datetimeFigureOut">
              <a:rPr lang="en-US" smtClean="0"/>
              <a:pPr/>
              <a:t>10/2/15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90CAFD-C0C8-459F-B292-80485962A03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508F76-6DB2-4A27-BBF4-816861AC322C}" type="datetimeFigureOut">
              <a:rPr lang="en-US" smtClean="0"/>
              <a:pPr/>
              <a:t>10/2/15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90CAFD-C0C8-459F-B292-80485962A03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33046" y="152413"/>
            <a:ext cx="7948246" cy="955675"/>
          </a:xfrm>
        </p:spPr>
        <p:txBody>
          <a:bodyPr/>
          <a:lstStyle/>
          <a:p>
            <a:r>
              <a:rPr lang="en-US" smtClean="0"/>
              <a:t>Click to edit Master title style</a:t>
            </a:r>
            <a:endParaRPr lang="en-US"/>
          </a:p>
        </p:txBody>
      </p:sp>
      <p:sp>
        <p:nvSpPr>
          <p:cNvPr id="3" name="Content Placeholder 2"/>
          <p:cNvSpPr>
            <a:spLocks noGrp="1"/>
          </p:cNvSpPr>
          <p:nvPr>
            <p:ph idx="1"/>
          </p:nvPr>
        </p:nvSpPr>
        <p:spPr>
          <a:xfrm>
            <a:off x="4923693" y="2692400"/>
            <a:ext cx="3727938" cy="4241800"/>
          </a:xfrm>
        </p:spPr>
        <p:txBody>
          <a:bodyPr/>
          <a:lstStyle>
            <a:lvl1pPr marL="0" indent="0">
              <a:defRPr/>
            </a:lvl1pPr>
            <a:lvl5pPr marL="796925" indent="-254000">
              <a:lnSpc>
                <a:spcPct val="90000"/>
              </a:lnSpc>
              <a:spcBef>
                <a:spcPts val="200"/>
              </a:spcBef>
              <a:spcAft>
                <a:spcPts val="0"/>
              </a:spcAft>
              <a:tabLst/>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18"/>
          <p:cNvSpPr>
            <a:spLocks noGrp="1" noChangeArrowheads="1"/>
          </p:cNvSpPr>
          <p:nvPr>
            <p:ph type="ftr" sz="quarter" idx="10"/>
          </p:nvPr>
        </p:nvSpPr>
        <p:spPr>
          <a:ln/>
        </p:spPr>
        <p:txBody>
          <a:bodyPr/>
          <a:lstStyle>
            <a:lvl1pPr>
              <a:defRPr/>
            </a:lvl1pPr>
          </a:lstStyle>
          <a:p>
            <a:fld id="{9D69418E-2491-482E-82C5-FD4C22E50EBB}" type="slidenum">
              <a:rPr lang="en-US"/>
              <a:pPr/>
              <a:t>‹#›</a:t>
            </a:fld>
            <a:endParaRPr lang="en-US"/>
          </a:p>
        </p:txBody>
      </p:sp>
    </p:spTree>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el und Inhalt #1">
    <p:spTree>
      <p:nvGrpSpPr>
        <p:cNvPr id="1" name=""/>
        <p:cNvGrpSpPr/>
        <p:nvPr/>
      </p:nvGrpSpPr>
      <p:grpSpPr>
        <a:xfrm>
          <a:off x="0" y="0"/>
          <a:ext cx="0" cy="0"/>
          <a:chOff x="0" y="0"/>
          <a:chExt cx="0" cy="0"/>
        </a:xfrm>
      </p:grpSpPr>
      <p:sp>
        <p:nvSpPr>
          <p:cNvPr id="16" name="Textplatzhalter 15"/>
          <p:cNvSpPr>
            <a:spLocks noGrp="1"/>
          </p:cNvSpPr>
          <p:nvPr>
            <p:ph type="body" sz="quarter" idx="13" hasCustomPrompt="1"/>
          </p:nvPr>
        </p:nvSpPr>
        <p:spPr>
          <a:xfrm>
            <a:off x="458788" y="188568"/>
            <a:ext cx="8229600" cy="270220"/>
          </a:xfrm>
          <a:prstGeom prst="rect">
            <a:avLst/>
          </a:prstGeom>
        </p:spPr>
        <p:txBody>
          <a:bodyPr>
            <a:noAutofit/>
          </a:bodyPr>
          <a:lstStyle>
            <a:lvl1pPr marL="0" indent="0">
              <a:buNone/>
              <a:defRPr sz="1600">
                <a:solidFill>
                  <a:srgbClr val="5A5C5F"/>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CH" dirty="0" smtClean="0"/>
              <a:t>Inhaltsangabe</a:t>
            </a:r>
            <a:endParaRPr lang="de-CH" dirty="0"/>
          </a:p>
        </p:txBody>
      </p:sp>
      <p:sp>
        <p:nvSpPr>
          <p:cNvPr id="18" name="Textplatzhalter 17"/>
          <p:cNvSpPr>
            <a:spLocks noGrp="1"/>
          </p:cNvSpPr>
          <p:nvPr>
            <p:ph type="body" sz="quarter" idx="14" hasCustomPrompt="1"/>
          </p:nvPr>
        </p:nvSpPr>
        <p:spPr>
          <a:xfrm>
            <a:off x="458788" y="1178700"/>
            <a:ext cx="8229600" cy="360048"/>
          </a:xfrm>
          <a:prstGeom prst="rect">
            <a:avLst/>
          </a:prstGeom>
        </p:spPr>
        <p:txBody>
          <a:bodyPr anchor="ctr">
            <a:noAutofit/>
          </a:bodyPr>
          <a:lstStyle>
            <a:lvl1pPr marL="0" indent="0">
              <a:buNone/>
              <a:defRPr sz="1600" baseline="0">
                <a:solidFill>
                  <a:schemeClr val="tx1"/>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de-CH" dirty="0" smtClean="0"/>
              <a:t>Technische Aussage</a:t>
            </a:r>
            <a:endParaRPr lang="de-CH" dirty="0"/>
          </a:p>
        </p:txBody>
      </p:sp>
      <p:sp>
        <p:nvSpPr>
          <p:cNvPr id="19" name="Textplatzhalter 17"/>
          <p:cNvSpPr>
            <a:spLocks noGrp="1"/>
          </p:cNvSpPr>
          <p:nvPr>
            <p:ph type="body" sz="quarter" idx="15" hasCustomPrompt="1"/>
          </p:nvPr>
        </p:nvSpPr>
        <p:spPr>
          <a:xfrm>
            <a:off x="458788" y="5859324"/>
            <a:ext cx="8229600" cy="360048"/>
          </a:xfrm>
          <a:prstGeom prst="rect">
            <a:avLst/>
          </a:prstGeom>
        </p:spPr>
        <p:txBody>
          <a:bodyPr anchor="ctr">
            <a:noAutofit/>
          </a:bodyPr>
          <a:lstStyle>
            <a:lvl1pPr marL="0" indent="0">
              <a:buNone/>
              <a:defRPr sz="1200" baseline="0">
                <a:solidFill>
                  <a:schemeClr val="tx1"/>
                </a:solidFill>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de-CH" dirty="0" smtClean="0"/>
              <a:t>Notes &amp; Quelle (2-zeilig)</a:t>
            </a:r>
            <a:endParaRPr lang="de-CH" dirty="0"/>
          </a:p>
        </p:txBody>
      </p:sp>
      <p:sp>
        <p:nvSpPr>
          <p:cNvPr id="5" name="Textplatzhalter 4"/>
          <p:cNvSpPr>
            <a:spLocks noGrp="1"/>
          </p:cNvSpPr>
          <p:nvPr>
            <p:ph type="body" sz="quarter" idx="16"/>
          </p:nvPr>
        </p:nvSpPr>
        <p:spPr>
          <a:xfrm>
            <a:off x="458788" y="1628807"/>
            <a:ext cx="8240712" cy="4140459"/>
          </a:xfrm>
          <a:prstGeom prst="rect">
            <a:avLst/>
          </a:prstGeom>
        </p:spPr>
        <p:txBody>
          <a:bodyPr/>
          <a:lstStyle>
            <a:lvl1pPr>
              <a:spcBef>
                <a:spcPts val="600"/>
              </a:spcBef>
              <a:spcAft>
                <a:spcPts val="600"/>
              </a:spcAft>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3" name="Titel 2"/>
          <p:cNvSpPr>
            <a:spLocks noGrp="1"/>
          </p:cNvSpPr>
          <p:nvPr>
            <p:ph type="title"/>
          </p:nvPr>
        </p:nvSpPr>
        <p:spPr/>
        <p:txBody>
          <a:bodyPr/>
          <a:lstStyle/>
          <a:p>
            <a:r>
              <a:rPr lang="de-DE" smtClean="0"/>
              <a:t>Titelmasterformat durch Klicken bearbeiten</a:t>
            </a:r>
            <a:endParaRPr lang="de-CH"/>
          </a:p>
        </p:txBody>
      </p:sp>
      <p:sp>
        <p:nvSpPr>
          <p:cNvPr id="8" name="Fußzeilenplatzhalter 7"/>
          <p:cNvSpPr>
            <a:spLocks noGrp="1"/>
          </p:cNvSpPr>
          <p:nvPr>
            <p:ph type="ftr" sz="quarter" idx="18"/>
          </p:nvPr>
        </p:nvSpPr>
        <p:spPr>
          <a:xfrm>
            <a:off x="1372572" y="6385045"/>
            <a:ext cx="1831007" cy="271016"/>
          </a:xfrm>
          <a:prstGeom prst="rect">
            <a:avLst/>
          </a:prstGeom>
        </p:spPr>
        <p:txBody>
          <a:bodyPr/>
          <a:lstStyle/>
          <a:p>
            <a:endParaRPr lang="de-CH" dirty="0"/>
          </a:p>
        </p:txBody>
      </p:sp>
      <p:sp>
        <p:nvSpPr>
          <p:cNvPr id="9" name="Foliennummernplatzhalter 8"/>
          <p:cNvSpPr>
            <a:spLocks noGrp="1"/>
          </p:cNvSpPr>
          <p:nvPr>
            <p:ph type="sldNum" sz="quarter" idx="19"/>
          </p:nvPr>
        </p:nvSpPr>
        <p:spPr>
          <a:xfrm>
            <a:off x="8365380" y="6382909"/>
            <a:ext cx="482095" cy="276999"/>
          </a:xfrm>
          <a:prstGeom prst="rect">
            <a:avLst/>
          </a:prstGeom>
        </p:spPr>
        <p:txBody>
          <a:bodyPr/>
          <a:lstStyle/>
          <a:p>
            <a:fld id="{EA5F9497-5A90-44C5-9E80-4A769233F277}" type="slidenum">
              <a:rPr lang="de-CH" smtClean="0"/>
              <a:pPr/>
              <a:t>‹#›</a:t>
            </a:fld>
            <a:endParaRPr lang="de-CH" dirty="0"/>
          </a:p>
        </p:txBody>
      </p:sp>
    </p:spTree>
    <p:extLst>
      <p:ext uri="{BB962C8B-B14F-4D97-AF65-F5344CB8AC3E}">
        <p14:creationId xmlns:p14="http://schemas.microsoft.com/office/powerpoint/2010/main" val="2236629687"/>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508F76-6DB2-4A27-BBF4-816861AC322C}" type="datetimeFigureOut">
              <a:rPr lang="en-US" smtClean="0"/>
              <a:pPr/>
              <a:t>10/2/15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90CAFD-C0C8-459F-B292-80485962A03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508F76-6DB2-4A27-BBF4-816861AC322C}" type="datetimeFigureOut">
              <a:rPr lang="en-US" smtClean="0"/>
              <a:pPr/>
              <a:t>10/2/15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90CAFD-C0C8-459F-B292-80485962A03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5508F76-6DB2-4A27-BBF4-816861AC322C}" type="datetimeFigureOut">
              <a:rPr lang="en-US" smtClean="0"/>
              <a:pPr/>
              <a:t>10/2/15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90CAFD-C0C8-459F-B292-80485962A03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5508F76-6DB2-4A27-BBF4-816861AC322C}" type="datetimeFigureOut">
              <a:rPr lang="en-US" smtClean="0"/>
              <a:pPr/>
              <a:t>10/2/15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90CAFD-C0C8-459F-B292-80485962A03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5508F76-6DB2-4A27-BBF4-816861AC322C}" type="datetimeFigureOut">
              <a:rPr lang="en-US" smtClean="0"/>
              <a:pPr/>
              <a:t>10/2/15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90CAFD-C0C8-459F-B292-80485962A03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508F76-6DB2-4A27-BBF4-816861AC322C}" type="datetimeFigureOut">
              <a:rPr lang="en-US" smtClean="0"/>
              <a:pPr/>
              <a:t>10/2/15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90CAFD-C0C8-459F-B292-80485962A03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508F76-6DB2-4A27-BBF4-816861AC322C}" type="datetimeFigureOut">
              <a:rPr lang="en-US" smtClean="0"/>
              <a:pPr/>
              <a:t>10/2/15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90CAFD-C0C8-459F-B292-80485962A03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508F76-6DB2-4A27-BBF4-816861AC322C}" type="datetimeFigureOut">
              <a:rPr lang="en-US" smtClean="0"/>
              <a:pPr/>
              <a:t>10/2/15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90CAFD-C0C8-459F-B292-80485962A03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508F76-6DB2-4A27-BBF4-816861AC322C}" type="datetimeFigureOut">
              <a:rPr lang="en-US" smtClean="0"/>
              <a:pPr/>
              <a:t>10/2/15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90CAFD-C0C8-459F-B292-80485962A03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1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18.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18.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19.emf"/></Relationships>
</file>

<file path=ppt/slides/_rels/slide23.xml.rels><?xml version="1.0" encoding="UTF-8" standalone="yes"?>
<Relationships xmlns="http://schemas.openxmlformats.org/package/2006/relationships"><Relationship Id="rId3" Type="http://schemas.openxmlformats.org/officeDocument/2006/relationships/image" Target="../media/image19.emf"/><Relationship Id="rId4" Type="http://schemas.openxmlformats.org/officeDocument/2006/relationships/image" Target="../media/image20.emf"/><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19.emf"/><Relationship Id="rId4" Type="http://schemas.openxmlformats.org/officeDocument/2006/relationships/image" Target="../media/image20.emf"/><Relationship Id="rId5" Type="http://schemas.openxmlformats.org/officeDocument/2006/relationships/image" Target="../media/image21.png"/><Relationship Id="rId6" Type="http://schemas.openxmlformats.org/officeDocument/2006/relationships/image" Target="../media/image22.png"/><Relationship Id="rId7" Type="http://schemas.openxmlformats.org/officeDocument/2006/relationships/image" Target="../media/image23.png"/><Relationship Id="rId8" Type="http://schemas.openxmlformats.org/officeDocument/2006/relationships/image" Target="../media/image24.png"/><Relationship Id="rId9" Type="http://schemas.openxmlformats.org/officeDocument/2006/relationships/image" Target="../media/image25.png"/><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6.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 Id="rId3" Type="http://schemas.openxmlformats.org/officeDocument/2006/relationships/image" Target="../media/image27.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 Id="rId3" Type="http://schemas.openxmlformats.org/officeDocument/2006/relationships/image" Target="../media/image28.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Footprint Futures:</a:t>
            </a:r>
            <a:br>
              <a:rPr lang="en-US" dirty="0" smtClean="0"/>
            </a:br>
            <a:r>
              <a:rPr lang="en-US" dirty="0" smtClean="0"/>
              <a:t>Part 1</a:t>
            </a:r>
            <a:endParaRPr lang="en-US" dirty="0"/>
          </a:p>
        </p:txBody>
      </p:sp>
      <p:sp>
        <p:nvSpPr>
          <p:cNvPr id="3" name="Subtitle 2"/>
          <p:cNvSpPr>
            <a:spLocks noGrp="1"/>
          </p:cNvSpPr>
          <p:nvPr>
            <p:ph type="subTitle" idx="1"/>
          </p:nvPr>
        </p:nvSpPr>
        <p:spPr/>
        <p:txBody>
          <a:bodyPr/>
          <a:lstStyle/>
          <a:p>
            <a:r>
              <a:rPr lang="en-US" dirty="0" smtClean="0"/>
              <a:t>Collaboration between </a:t>
            </a:r>
            <a:br>
              <a:rPr lang="en-US" dirty="0" smtClean="0"/>
            </a:br>
            <a:r>
              <a:rPr lang="en-US" dirty="0" smtClean="0"/>
              <a:t>Cornell University and </a:t>
            </a:r>
            <a:br>
              <a:rPr lang="en-US" dirty="0" smtClean="0"/>
            </a:br>
            <a:r>
              <a:rPr lang="en-US" dirty="0" smtClean="0"/>
              <a:t>Global Footprint Network </a:t>
            </a:r>
          </a:p>
          <a:p>
            <a:endParaRPr lang="en-US" dirty="0"/>
          </a:p>
        </p:txBody>
      </p:sp>
      <p:pic>
        <p:nvPicPr>
          <p:cNvPr id="4" name="Picture 3" descr="Z:\Communications Dept\BRANDING\logos\Logos_w_TM\GIF files_for web\GFN_horiz_r.gif"/>
          <p:cNvPicPr/>
          <p:nvPr/>
        </p:nvPicPr>
        <p:blipFill>
          <a:blip r:embed="rId3" cstate="print"/>
          <a:srcRect/>
          <a:stretch>
            <a:fillRect/>
          </a:stretch>
        </p:blipFill>
        <p:spPr bwMode="auto">
          <a:xfrm>
            <a:off x="304800" y="5791200"/>
            <a:ext cx="2057400" cy="9048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12"/>
          <p:cNvSpPr>
            <a:spLocks noGrp="1"/>
          </p:cNvSpPr>
          <p:nvPr>
            <p:ph type="body" sz="quarter" idx="16"/>
          </p:nvPr>
        </p:nvSpPr>
        <p:spPr>
          <a:xfrm>
            <a:off x="355856" y="1628807"/>
            <a:ext cx="8685212" cy="4140459"/>
          </a:xfrm>
        </p:spPr>
        <p:txBody>
          <a:bodyPr>
            <a:normAutofit fontScale="92500" lnSpcReduction="10000"/>
          </a:bodyPr>
          <a:lstStyle/>
          <a:p>
            <a:pPr>
              <a:buNone/>
            </a:pPr>
            <a:r>
              <a:rPr lang="en-US" sz="2800" b="1" i="1" dirty="0" smtClean="0"/>
              <a:t>Research question: </a:t>
            </a:r>
            <a:r>
              <a:rPr lang="en-US" sz="2800" b="0" i="1" dirty="0" smtClean="0"/>
              <a:t>How much do people demand from biologically productive surfaces (Footprint), compared to how </a:t>
            </a:r>
            <a:r>
              <a:rPr lang="en-US" sz="2800" i="1" dirty="0" smtClean="0"/>
              <a:t>much can </a:t>
            </a:r>
            <a:r>
              <a:rPr lang="en-US" sz="2800" b="0" i="1" dirty="0" smtClean="0"/>
              <a:t>the planet regenerate on those surfaces (biocapacity)?</a:t>
            </a:r>
          </a:p>
          <a:p>
            <a:pPr>
              <a:buNone/>
            </a:pPr>
            <a:endParaRPr lang="en-US" sz="2800" i="1" dirty="0" smtClean="0"/>
          </a:p>
          <a:p>
            <a:pPr>
              <a:buNone/>
            </a:pPr>
            <a:r>
              <a:rPr lang="en-US" sz="2800" b="1" i="1" dirty="0" smtClean="0"/>
              <a:t>Application at national level: </a:t>
            </a:r>
            <a:r>
              <a:rPr lang="en-US" sz="2800" b="0" i="1" dirty="0" smtClean="0"/>
              <a:t>National Footprint Accounts – based on 7,000 data points per country and year, from UN data stats, 1961 till today. More limited than the ideal Footprint, </a:t>
            </a:r>
            <a:r>
              <a:rPr lang="en-US" sz="2800" b="0" i="1" dirty="0" err="1" smtClean="0"/>
              <a:t>NFAs</a:t>
            </a:r>
            <a:r>
              <a:rPr lang="en-US" sz="2800" b="0" i="1" dirty="0" smtClean="0"/>
              <a:t> probably underestimate biocapacity deficits.</a:t>
            </a:r>
          </a:p>
          <a:p>
            <a:pPr>
              <a:buNone/>
            </a:pPr>
            <a:r>
              <a:rPr lang="en-US" sz="2800" i="1" dirty="0" smtClean="0"/>
              <a:t> </a:t>
            </a:r>
            <a:endParaRPr lang="de-CH" sz="2400" dirty="0"/>
          </a:p>
        </p:txBody>
      </p:sp>
      <p:sp>
        <p:nvSpPr>
          <p:cNvPr id="6" name="Titel 5"/>
          <p:cNvSpPr>
            <a:spLocks noGrp="1"/>
          </p:cNvSpPr>
          <p:nvPr>
            <p:ph type="title"/>
          </p:nvPr>
        </p:nvSpPr>
        <p:spPr/>
        <p:txBody>
          <a:bodyPr>
            <a:normAutofit/>
          </a:bodyPr>
          <a:lstStyle/>
          <a:p>
            <a:r>
              <a:rPr lang="de-CH" sz="3600" b="1" dirty="0" smtClean="0"/>
              <a:t>Footprint and Biocapacity </a:t>
            </a:r>
            <a:r>
              <a:rPr lang="de-CH" sz="3600" b="1" dirty="0" err="1" smtClean="0"/>
              <a:t>Accounting</a:t>
            </a:r>
            <a:endParaRPr lang="de-CH" sz="3600" b="1" dirty="0" smtClean="0"/>
          </a:p>
        </p:txBody>
      </p:sp>
      <p:sp>
        <p:nvSpPr>
          <p:cNvPr id="5"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10</a:t>
            </a:fld>
            <a:endParaRPr lang="en-US" sz="2900" dirty="0">
              <a:solidFill>
                <a:srgbClr val="000099"/>
              </a:solidFill>
            </a:endParaRPr>
          </a:p>
        </p:txBody>
      </p:sp>
    </p:spTree>
    <p:extLst>
      <p:ext uri="{BB962C8B-B14F-4D97-AF65-F5344CB8AC3E}">
        <p14:creationId xmlns:p14="http://schemas.microsoft.com/office/powerpoint/2010/main" val="12810326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3">
                                            <p:txEl>
                                              <p:pRg st="2" end="2"/>
                                            </p:txEl>
                                          </p:spTgt>
                                        </p:tgtEl>
                                        <p:attrNameLst>
                                          <p:attrName>style.visibility</p:attrName>
                                        </p:attrNameLst>
                                      </p:cBhvr>
                                      <p:to>
                                        <p:strVal val="visible"/>
                                      </p:to>
                                    </p:set>
                                    <p:anim calcmode="lin" valueType="num">
                                      <p:cBhvr>
                                        <p:cTn id="7" dur="1000" fill="hold"/>
                                        <p:tgtEl>
                                          <p:spTgt spid="13">
                                            <p:txEl>
                                              <p:pRg st="2" end="2"/>
                                            </p:txEl>
                                          </p:spTgt>
                                        </p:tgtEl>
                                        <p:attrNameLst>
                                          <p:attrName>ppt_w</p:attrName>
                                        </p:attrNameLst>
                                      </p:cBhvr>
                                      <p:tavLst>
                                        <p:tav tm="0">
                                          <p:val>
                                            <p:strVal val="#ppt_w*0.70"/>
                                          </p:val>
                                        </p:tav>
                                        <p:tav tm="100000">
                                          <p:val>
                                            <p:strVal val="#ppt_w"/>
                                          </p:val>
                                        </p:tav>
                                      </p:tavLst>
                                    </p:anim>
                                    <p:anim calcmode="lin" valueType="num">
                                      <p:cBhvr>
                                        <p:cTn id="8" dur="1000" fill="hold"/>
                                        <p:tgtEl>
                                          <p:spTgt spid="13">
                                            <p:txEl>
                                              <p:pRg st="2" end="2"/>
                                            </p:txEl>
                                          </p:spTgt>
                                        </p:tgtEl>
                                        <p:attrNameLst>
                                          <p:attrName>ppt_h</p:attrName>
                                        </p:attrNameLst>
                                      </p:cBhvr>
                                      <p:tavLst>
                                        <p:tav tm="0">
                                          <p:val>
                                            <p:strVal val="#ppt_h"/>
                                          </p:val>
                                        </p:tav>
                                        <p:tav tm="100000">
                                          <p:val>
                                            <p:strVal val="#ppt_h"/>
                                          </p:val>
                                        </p:tav>
                                      </p:tavLst>
                                    </p:anim>
                                    <p:animEffect transition="in" filter="fade">
                                      <p:cBhvr>
                                        <p:cTn id="9" dur="1000"/>
                                        <p:tgtEl>
                                          <p:spTgt spid="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1"/>
          <p:cNvSpPr>
            <a:spLocks noChangeArrowheads="1"/>
          </p:cNvSpPr>
          <p:nvPr/>
        </p:nvSpPr>
        <p:spPr bwMode="auto">
          <a:xfrm>
            <a:off x="2743200" y="1600200"/>
            <a:ext cx="1828800" cy="1828800"/>
          </a:xfrm>
          <a:prstGeom prst="rect">
            <a:avLst/>
          </a:prstGeom>
          <a:blipFill dpi="0" rotWithShape="1">
            <a:blip r:embed="rId3" cstate="print"/>
            <a:srcRect/>
            <a:stretch>
              <a:fillRect/>
            </a:stretch>
          </a:blipFill>
          <a:ln w="9525" algn="ctr">
            <a:noFill/>
            <a:round/>
            <a:headEnd/>
            <a:tailEnd/>
          </a:ln>
        </p:spPr>
        <p:txBody>
          <a:bodyPr lIns="91414" tIns="45706" rIns="91414" bIns="45706"/>
          <a:lstStyle/>
          <a:p>
            <a:pPr algn="l" defTabSz="914353" fontAlgn="auto">
              <a:spcBef>
                <a:spcPts val="0"/>
              </a:spcBef>
              <a:spcAft>
                <a:spcPts val="0"/>
              </a:spcAft>
            </a:pPr>
            <a:endParaRPr lang="en-US" sz="4000" b="0" i="1" dirty="0">
              <a:solidFill>
                <a:srgbClr val="000000"/>
              </a:solidFill>
              <a:latin typeface="Times" pitchFamily="18" charset="0"/>
              <a:cs typeface="Arial" charset="0"/>
            </a:endParaRPr>
          </a:p>
          <a:p>
            <a:pPr defTabSz="914353" fontAlgn="auto">
              <a:spcBef>
                <a:spcPts val="0"/>
              </a:spcBef>
              <a:spcAft>
                <a:spcPts val="0"/>
              </a:spcAft>
            </a:pPr>
            <a:r>
              <a:rPr lang="en-US" sz="4400" dirty="0">
                <a:solidFill>
                  <a:srgbClr val="FFFFFF"/>
                </a:solidFill>
                <a:latin typeface="Calibri"/>
                <a:cs typeface="Arial" charset="0"/>
              </a:rPr>
              <a:t>1 ha</a:t>
            </a:r>
          </a:p>
        </p:txBody>
      </p:sp>
      <p:sp>
        <p:nvSpPr>
          <p:cNvPr id="48131" name="TextBox 2"/>
          <p:cNvSpPr txBox="1">
            <a:spLocks noChangeArrowheads="1"/>
          </p:cNvSpPr>
          <p:nvPr/>
        </p:nvSpPr>
        <p:spPr bwMode="auto">
          <a:xfrm>
            <a:off x="381004" y="228606"/>
            <a:ext cx="8305796" cy="769413"/>
          </a:xfrm>
          <a:prstGeom prst="rect">
            <a:avLst/>
          </a:prstGeom>
          <a:noFill/>
          <a:ln w="9525">
            <a:noFill/>
            <a:miter lim="800000"/>
            <a:headEnd/>
            <a:tailEnd/>
          </a:ln>
        </p:spPr>
        <p:txBody>
          <a:bodyPr wrap="square" lIns="91414" tIns="45706" rIns="91414" bIns="45706">
            <a:spAutoFit/>
          </a:bodyPr>
          <a:lstStyle/>
          <a:p>
            <a:pPr algn="l" defTabSz="914353" eaLnBrk="1" fontAlgn="auto" hangingPunct="1">
              <a:spcBef>
                <a:spcPts val="0"/>
              </a:spcBef>
              <a:spcAft>
                <a:spcPts val="0"/>
              </a:spcAft>
            </a:pPr>
            <a:r>
              <a:rPr lang="en-US" sz="2800" dirty="0">
                <a:solidFill>
                  <a:srgbClr val="92D050"/>
                </a:solidFill>
                <a:latin typeface="Calibri"/>
                <a:cs typeface="Arial" charset="0"/>
              </a:rPr>
              <a:t>Measurement Unit: </a:t>
            </a:r>
            <a:r>
              <a:rPr lang="en-US" sz="2800" dirty="0" smtClean="0">
                <a:solidFill>
                  <a:srgbClr val="92D050"/>
                </a:solidFill>
                <a:latin typeface="Calibri"/>
                <a:cs typeface="Arial" charset="0"/>
              </a:rPr>
              <a:t> </a:t>
            </a:r>
            <a:r>
              <a:rPr lang="en-US" sz="4400" dirty="0" smtClean="0">
                <a:solidFill>
                  <a:srgbClr val="92D050"/>
                </a:solidFill>
                <a:latin typeface="Calibri"/>
                <a:cs typeface="Arial" charset="0"/>
              </a:rPr>
              <a:t>global hectare (gha)</a:t>
            </a:r>
            <a:endParaRPr lang="en-US" sz="4400" dirty="0">
              <a:solidFill>
                <a:srgbClr val="92D050"/>
              </a:solidFill>
              <a:latin typeface="Calibri"/>
              <a:cs typeface="Arial" charset="0"/>
            </a:endParaRPr>
          </a:p>
        </p:txBody>
      </p:sp>
      <p:sp>
        <p:nvSpPr>
          <p:cNvPr id="48142" name="Rectangle 3"/>
          <p:cNvSpPr>
            <a:spLocks noChangeArrowheads="1"/>
          </p:cNvSpPr>
          <p:nvPr/>
        </p:nvSpPr>
        <p:spPr bwMode="auto">
          <a:xfrm>
            <a:off x="5791200" y="1281660"/>
            <a:ext cx="2514600" cy="2514600"/>
          </a:xfrm>
          <a:prstGeom prst="rect">
            <a:avLst/>
          </a:prstGeom>
          <a:solidFill>
            <a:srgbClr val="92D050"/>
          </a:solidFill>
          <a:ln w="9525" algn="ctr">
            <a:noFill/>
            <a:round/>
            <a:headEnd/>
            <a:tailEnd/>
          </a:ln>
        </p:spPr>
        <p:txBody>
          <a:bodyPr lIns="91435" tIns="45718" rIns="91435" bIns="45718"/>
          <a:lstStyle/>
          <a:p>
            <a:pPr defTabSz="914353" fontAlgn="auto">
              <a:spcBef>
                <a:spcPts val="0"/>
              </a:spcBef>
              <a:spcAft>
                <a:spcPts val="0"/>
              </a:spcAft>
            </a:pPr>
            <a:endParaRPr lang="en-US" sz="4800" dirty="0" smtClean="0">
              <a:solidFill>
                <a:srgbClr val="FFFFFF"/>
              </a:solidFill>
              <a:latin typeface="Calibri"/>
              <a:cs typeface="Arial" charset="0"/>
            </a:endParaRPr>
          </a:p>
          <a:p>
            <a:pPr defTabSz="914353" fontAlgn="auto">
              <a:spcBef>
                <a:spcPts val="0"/>
              </a:spcBef>
              <a:spcAft>
                <a:spcPts val="0"/>
              </a:spcAft>
            </a:pPr>
            <a:r>
              <a:rPr lang="en-US" sz="4800" dirty="0" smtClean="0">
                <a:solidFill>
                  <a:srgbClr val="FFFFFF"/>
                </a:solidFill>
                <a:latin typeface="Calibri"/>
                <a:cs typeface="Arial" charset="0"/>
              </a:rPr>
              <a:t>2 </a:t>
            </a:r>
            <a:r>
              <a:rPr lang="en-US" sz="4800" dirty="0">
                <a:solidFill>
                  <a:srgbClr val="FFFFFF"/>
                </a:solidFill>
                <a:latin typeface="Calibri"/>
                <a:cs typeface="Arial" charset="0"/>
              </a:rPr>
              <a:t>gha</a:t>
            </a:r>
          </a:p>
        </p:txBody>
      </p:sp>
      <p:sp>
        <p:nvSpPr>
          <p:cNvPr id="48143" name="Right Arrow 6"/>
          <p:cNvSpPr>
            <a:spLocks noChangeArrowheads="1"/>
          </p:cNvSpPr>
          <p:nvPr/>
        </p:nvSpPr>
        <p:spPr bwMode="auto">
          <a:xfrm>
            <a:off x="4845570" y="2362200"/>
            <a:ext cx="609600" cy="304800"/>
          </a:xfrm>
          <a:prstGeom prst="rightArrow">
            <a:avLst>
              <a:gd name="adj1" fmla="val 50000"/>
              <a:gd name="adj2" fmla="val 50000"/>
            </a:avLst>
          </a:prstGeom>
          <a:solidFill>
            <a:schemeClr val="tx1"/>
          </a:solidFill>
          <a:ln w="9525" algn="ctr">
            <a:solidFill>
              <a:schemeClr val="tx1"/>
            </a:solidFill>
            <a:round/>
            <a:headEnd/>
            <a:tailEnd/>
          </a:ln>
        </p:spPr>
        <p:txBody>
          <a:bodyPr lIns="91435" tIns="45718" rIns="91435" bIns="45718"/>
          <a:lstStyle/>
          <a:p>
            <a:pPr algn="l" defTabSz="914353" fontAlgn="auto">
              <a:spcBef>
                <a:spcPts val="0"/>
              </a:spcBef>
              <a:spcAft>
                <a:spcPts val="0"/>
              </a:spcAft>
            </a:pPr>
            <a:endParaRPr lang="en-US" sz="2500" b="0" i="1" dirty="0">
              <a:solidFill>
                <a:srgbClr val="000000"/>
              </a:solidFill>
              <a:latin typeface="Times" pitchFamily="18" charset="0"/>
              <a:cs typeface="Arial" charset="0"/>
            </a:endParaRPr>
          </a:p>
        </p:txBody>
      </p:sp>
      <p:sp>
        <p:nvSpPr>
          <p:cNvPr id="48141" name="TextBox 10"/>
          <p:cNvSpPr txBox="1">
            <a:spLocks noChangeArrowheads="1"/>
          </p:cNvSpPr>
          <p:nvPr/>
        </p:nvSpPr>
        <p:spPr bwMode="auto">
          <a:xfrm>
            <a:off x="0" y="1600200"/>
            <a:ext cx="2667000" cy="1785100"/>
          </a:xfrm>
          <a:prstGeom prst="rect">
            <a:avLst/>
          </a:prstGeom>
          <a:noFill/>
          <a:ln w="9525">
            <a:noFill/>
            <a:miter lim="800000"/>
            <a:headEnd/>
            <a:tailEnd/>
          </a:ln>
        </p:spPr>
        <p:txBody>
          <a:bodyPr wrap="square" lIns="91435" tIns="45718" rIns="91435" bIns="45718">
            <a:spAutoFit/>
          </a:bodyPr>
          <a:lstStyle/>
          <a:p>
            <a:pPr algn="r" defTabSz="914353" eaLnBrk="1" fontAlgn="auto" hangingPunct="1">
              <a:spcBef>
                <a:spcPts val="0"/>
              </a:spcBef>
              <a:spcAft>
                <a:spcPts val="0"/>
              </a:spcAft>
            </a:pPr>
            <a:r>
              <a:rPr lang="en-US" sz="1800" b="0" dirty="0" smtClean="0">
                <a:solidFill>
                  <a:srgbClr val="000000"/>
                </a:solidFill>
                <a:latin typeface="Calibri"/>
                <a:cs typeface="Arial" charset="0"/>
              </a:rPr>
              <a:t>Fore example, if this hectare is </a:t>
            </a:r>
            <a:r>
              <a:rPr lang="en-US" sz="2000" dirty="0" smtClean="0">
                <a:solidFill>
                  <a:srgbClr val="000000"/>
                </a:solidFill>
                <a:latin typeface="Calibri"/>
                <a:cs typeface="Arial" charset="0"/>
              </a:rPr>
              <a:t>twice</a:t>
            </a:r>
            <a:r>
              <a:rPr lang="en-US" sz="1800" b="0" dirty="0" smtClean="0">
                <a:solidFill>
                  <a:srgbClr val="000000"/>
                </a:solidFill>
                <a:latin typeface="Calibri"/>
                <a:cs typeface="Arial" charset="0"/>
              </a:rPr>
              <a:t> as </a:t>
            </a:r>
            <a:r>
              <a:rPr lang="en-US" sz="1800" b="0" dirty="0">
                <a:solidFill>
                  <a:srgbClr val="000000"/>
                </a:solidFill>
                <a:latin typeface="Calibri"/>
                <a:cs typeface="Arial" charset="0"/>
              </a:rPr>
              <a:t>productive as </a:t>
            </a:r>
            <a:r>
              <a:rPr lang="en-US" sz="1800" b="0" dirty="0" smtClean="0">
                <a:solidFill>
                  <a:srgbClr val="000000"/>
                </a:solidFill>
                <a:latin typeface="Calibri"/>
                <a:cs typeface="Arial" charset="0"/>
              </a:rPr>
              <a:t>a world average, biologically productive hectare. Then it is worth 2 gha.</a:t>
            </a:r>
            <a:endParaRPr lang="en-US" sz="1800" b="0" dirty="0">
              <a:solidFill>
                <a:srgbClr val="000000"/>
              </a:solidFill>
              <a:latin typeface="Calibri"/>
              <a:cs typeface="Arial" charset="0"/>
            </a:endParaRPr>
          </a:p>
        </p:txBody>
      </p:sp>
      <p:sp>
        <p:nvSpPr>
          <p:cNvPr id="48138" name="Rectangle 4"/>
          <p:cNvSpPr>
            <a:spLocks noChangeArrowheads="1"/>
          </p:cNvSpPr>
          <p:nvPr/>
        </p:nvSpPr>
        <p:spPr bwMode="auto">
          <a:xfrm>
            <a:off x="5842420" y="4579500"/>
            <a:ext cx="1143176" cy="1219200"/>
          </a:xfrm>
          <a:prstGeom prst="rect">
            <a:avLst/>
          </a:prstGeom>
          <a:solidFill>
            <a:srgbClr val="92D050"/>
          </a:solidFill>
          <a:ln w="9525" algn="ctr">
            <a:noFill/>
            <a:round/>
            <a:headEnd/>
            <a:tailEnd/>
          </a:ln>
        </p:spPr>
        <p:txBody>
          <a:bodyPr lIns="91435" tIns="45718" rIns="91435" bIns="45718"/>
          <a:lstStyle/>
          <a:p>
            <a:pPr algn="l" defTabSz="914353" fontAlgn="auto">
              <a:spcBef>
                <a:spcPts val="0"/>
              </a:spcBef>
              <a:spcAft>
                <a:spcPts val="0"/>
              </a:spcAft>
            </a:pPr>
            <a:endParaRPr lang="en-US" sz="2500" b="0" i="1" dirty="0">
              <a:solidFill>
                <a:srgbClr val="000000"/>
              </a:solidFill>
              <a:latin typeface="Times" pitchFamily="18" charset="0"/>
              <a:cs typeface="Arial" charset="0"/>
            </a:endParaRPr>
          </a:p>
          <a:p>
            <a:pPr defTabSz="914353" fontAlgn="auto">
              <a:spcBef>
                <a:spcPts val="0"/>
              </a:spcBef>
              <a:spcAft>
                <a:spcPts val="0"/>
              </a:spcAft>
            </a:pPr>
            <a:r>
              <a:rPr lang="en-US" sz="2500" dirty="0">
                <a:solidFill>
                  <a:srgbClr val="FFFFFF"/>
                </a:solidFill>
                <a:latin typeface="Calibri"/>
                <a:cs typeface="Arial" charset="0"/>
              </a:rPr>
              <a:t>½ gha</a:t>
            </a:r>
          </a:p>
        </p:txBody>
      </p:sp>
      <p:sp>
        <p:nvSpPr>
          <p:cNvPr id="48139" name="Right Arrow 7"/>
          <p:cNvSpPr>
            <a:spLocks noChangeArrowheads="1"/>
          </p:cNvSpPr>
          <p:nvPr/>
        </p:nvSpPr>
        <p:spPr bwMode="auto">
          <a:xfrm>
            <a:off x="4876800" y="5105401"/>
            <a:ext cx="609694" cy="304800"/>
          </a:xfrm>
          <a:prstGeom prst="rightArrow">
            <a:avLst>
              <a:gd name="adj1" fmla="val 50000"/>
              <a:gd name="adj2" fmla="val 50000"/>
            </a:avLst>
          </a:prstGeom>
          <a:solidFill>
            <a:schemeClr val="tx1"/>
          </a:solidFill>
          <a:ln w="9525" algn="ctr">
            <a:solidFill>
              <a:schemeClr val="tx1"/>
            </a:solidFill>
            <a:round/>
            <a:headEnd/>
            <a:tailEnd/>
          </a:ln>
        </p:spPr>
        <p:txBody>
          <a:bodyPr lIns="91435" tIns="45718" rIns="91435" bIns="45718"/>
          <a:lstStyle/>
          <a:p>
            <a:pPr algn="l" defTabSz="914353" fontAlgn="auto">
              <a:spcBef>
                <a:spcPts val="0"/>
              </a:spcBef>
              <a:spcAft>
                <a:spcPts val="0"/>
              </a:spcAft>
            </a:pPr>
            <a:endParaRPr lang="en-US" sz="2500" b="0" i="1" dirty="0">
              <a:solidFill>
                <a:srgbClr val="000000"/>
              </a:solidFill>
              <a:latin typeface="Times" pitchFamily="18" charset="0"/>
              <a:cs typeface="Arial" charset="0"/>
            </a:endParaRPr>
          </a:p>
        </p:txBody>
      </p:sp>
      <p:sp>
        <p:nvSpPr>
          <p:cNvPr id="48135" name="Rectangle 13"/>
          <p:cNvSpPr>
            <a:spLocks noChangeArrowheads="1"/>
          </p:cNvSpPr>
          <p:nvPr/>
        </p:nvSpPr>
        <p:spPr bwMode="auto">
          <a:xfrm>
            <a:off x="2742918" y="4343400"/>
            <a:ext cx="1829082" cy="1828800"/>
          </a:xfrm>
          <a:prstGeom prst="rect">
            <a:avLst/>
          </a:prstGeom>
          <a:blipFill dpi="0" rotWithShape="1">
            <a:blip r:embed="rId4" cstate="print"/>
            <a:srcRect/>
            <a:stretch>
              <a:fillRect/>
            </a:stretch>
          </a:blipFill>
          <a:ln w="9525" algn="ctr">
            <a:noFill/>
            <a:round/>
            <a:headEnd/>
            <a:tailEnd/>
          </a:ln>
        </p:spPr>
        <p:txBody>
          <a:bodyPr lIns="91424" tIns="45711" rIns="91424" bIns="45711"/>
          <a:lstStyle/>
          <a:p>
            <a:pPr algn="l" defTabSz="914353" fontAlgn="auto">
              <a:spcBef>
                <a:spcPts val="0"/>
              </a:spcBef>
              <a:spcAft>
                <a:spcPts val="0"/>
              </a:spcAft>
            </a:pPr>
            <a:endParaRPr lang="en-US" sz="4000" b="0" i="1" dirty="0">
              <a:solidFill>
                <a:srgbClr val="000000"/>
              </a:solidFill>
              <a:latin typeface="Times" pitchFamily="18" charset="0"/>
              <a:cs typeface="Arial" charset="0"/>
            </a:endParaRPr>
          </a:p>
          <a:p>
            <a:pPr defTabSz="914353" fontAlgn="auto">
              <a:spcBef>
                <a:spcPts val="0"/>
              </a:spcBef>
              <a:spcAft>
                <a:spcPts val="0"/>
              </a:spcAft>
            </a:pPr>
            <a:r>
              <a:rPr lang="en-US" sz="4400" dirty="0">
                <a:solidFill>
                  <a:srgbClr val="FFFFFF"/>
                </a:solidFill>
                <a:latin typeface="Calibri"/>
                <a:cs typeface="Arial" charset="0"/>
              </a:rPr>
              <a:t>1 </a:t>
            </a:r>
            <a:r>
              <a:rPr lang="en-US" sz="4400" dirty="0" smtClean="0">
                <a:solidFill>
                  <a:srgbClr val="FFFFFF"/>
                </a:solidFill>
                <a:latin typeface="Calibri"/>
                <a:cs typeface="Arial" charset="0"/>
              </a:rPr>
              <a:t>ha</a:t>
            </a:r>
            <a:endParaRPr lang="en-US" sz="4400" dirty="0">
              <a:solidFill>
                <a:srgbClr val="FFFFFF"/>
              </a:solidFill>
              <a:latin typeface="Calibri"/>
              <a:cs typeface="Arial" charset="0"/>
            </a:endParaRPr>
          </a:p>
        </p:txBody>
      </p:sp>
      <p:sp>
        <p:nvSpPr>
          <p:cNvPr id="13" name="TextBox 10"/>
          <p:cNvSpPr txBox="1">
            <a:spLocks noChangeArrowheads="1"/>
          </p:cNvSpPr>
          <p:nvPr/>
        </p:nvSpPr>
        <p:spPr bwMode="auto">
          <a:xfrm>
            <a:off x="0" y="4385259"/>
            <a:ext cx="2667000" cy="1785100"/>
          </a:xfrm>
          <a:prstGeom prst="rect">
            <a:avLst/>
          </a:prstGeom>
          <a:noFill/>
          <a:ln w="9525">
            <a:noFill/>
            <a:miter lim="800000"/>
            <a:headEnd/>
            <a:tailEnd/>
          </a:ln>
        </p:spPr>
        <p:txBody>
          <a:bodyPr wrap="square" lIns="91435" tIns="45718" rIns="91435" bIns="45718">
            <a:spAutoFit/>
          </a:bodyPr>
          <a:lstStyle/>
          <a:p>
            <a:pPr algn="r" defTabSz="914353" eaLnBrk="1" fontAlgn="auto" hangingPunct="1">
              <a:spcBef>
                <a:spcPts val="0"/>
              </a:spcBef>
              <a:spcAft>
                <a:spcPts val="0"/>
              </a:spcAft>
            </a:pPr>
            <a:r>
              <a:rPr lang="en-US" sz="1800" b="0" dirty="0" smtClean="0">
                <a:solidFill>
                  <a:srgbClr val="000000"/>
                </a:solidFill>
                <a:latin typeface="Calibri"/>
                <a:cs typeface="Arial" charset="0"/>
              </a:rPr>
              <a:t>For example, if this hectare is </a:t>
            </a:r>
            <a:r>
              <a:rPr lang="en-US" sz="2000" dirty="0" smtClean="0">
                <a:solidFill>
                  <a:srgbClr val="000000"/>
                </a:solidFill>
                <a:latin typeface="Calibri"/>
                <a:cs typeface="Arial" charset="0"/>
              </a:rPr>
              <a:t>half</a:t>
            </a:r>
            <a:r>
              <a:rPr lang="en-US" sz="1800" b="0" dirty="0" smtClean="0">
                <a:solidFill>
                  <a:srgbClr val="000000"/>
                </a:solidFill>
                <a:latin typeface="Calibri"/>
                <a:cs typeface="Arial" charset="0"/>
              </a:rPr>
              <a:t> as </a:t>
            </a:r>
            <a:r>
              <a:rPr lang="en-US" sz="1800" b="0" dirty="0">
                <a:solidFill>
                  <a:srgbClr val="000000"/>
                </a:solidFill>
                <a:latin typeface="Calibri"/>
                <a:cs typeface="Arial" charset="0"/>
              </a:rPr>
              <a:t>productive as </a:t>
            </a:r>
            <a:r>
              <a:rPr lang="en-US" sz="1800" b="0" dirty="0" smtClean="0">
                <a:solidFill>
                  <a:srgbClr val="000000"/>
                </a:solidFill>
                <a:latin typeface="Calibri"/>
                <a:cs typeface="Arial" charset="0"/>
              </a:rPr>
              <a:t>a world average, biologically productive hectare. Then it is worth ½ gha.</a:t>
            </a:r>
            <a:endParaRPr lang="en-US" sz="1800" b="0" dirty="0">
              <a:solidFill>
                <a:srgbClr val="000000"/>
              </a:solidFill>
              <a:latin typeface="Calibri"/>
              <a:cs typeface="Arial" charset="0"/>
            </a:endParaRPr>
          </a:p>
        </p:txBody>
      </p:sp>
      <p:sp>
        <p:nvSpPr>
          <p:cNvPr id="11"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11</a:t>
            </a:fld>
            <a:endParaRPr lang="en-US" sz="2900" dirty="0">
              <a:solidFill>
                <a:srgbClr val="000099"/>
              </a:solidFill>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type="body" idx="1"/>
          </p:nvPr>
        </p:nvSpPr>
        <p:spPr>
          <a:xfrm>
            <a:off x="1758462" y="1601943"/>
            <a:ext cx="6471138" cy="3743325"/>
          </a:xfrm>
        </p:spPr>
        <p:txBody>
          <a:bodyPr>
            <a:normAutofit fontScale="92500" lnSpcReduction="20000"/>
          </a:bodyPr>
          <a:lstStyle/>
          <a:p>
            <a:pPr eaLnBrk="1" hangingPunct="1"/>
            <a:r>
              <a:rPr lang="en-US" sz="3600" dirty="0" smtClean="0">
                <a:ea typeface="ＭＳ Ｐゴシック" pitchFamily="34" charset="-128"/>
              </a:rPr>
              <a:t>Mass balance </a:t>
            </a:r>
            <a:r>
              <a:rPr lang="en-US" sz="3600" b="0" dirty="0" smtClean="0">
                <a:ea typeface="ＭＳ Ｐゴシック" pitchFamily="34" charset="-128"/>
              </a:rPr>
              <a:t>(kg uneven)</a:t>
            </a:r>
          </a:p>
          <a:p>
            <a:pPr eaLnBrk="1" hangingPunct="1"/>
            <a:endParaRPr lang="en-US" sz="3600" dirty="0" smtClean="0">
              <a:ea typeface="ＭＳ Ｐゴシック" pitchFamily="34" charset="-128"/>
            </a:endParaRPr>
          </a:p>
          <a:p>
            <a:pPr eaLnBrk="1" hangingPunct="1"/>
            <a:r>
              <a:rPr lang="en-US" sz="3600" dirty="0" smtClean="0">
                <a:ea typeface="ＭＳ Ｐゴシック" pitchFamily="34" charset="-128"/>
              </a:rPr>
              <a:t>Energy </a:t>
            </a:r>
            <a:r>
              <a:rPr lang="en-US" sz="3600" b="0" dirty="0" smtClean="0">
                <a:ea typeface="ＭＳ Ｐゴシック" pitchFamily="34" charset="-128"/>
              </a:rPr>
              <a:t>(entropy cascade)</a:t>
            </a:r>
          </a:p>
          <a:p>
            <a:pPr eaLnBrk="1" hangingPunct="1"/>
            <a:endParaRPr lang="en-US" sz="3600" dirty="0" smtClean="0">
              <a:ea typeface="ＭＳ Ｐゴシック" pitchFamily="34" charset="-128"/>
            </a:endParaRPr>
          </a:p>
          <a:p>
            <a:pPr eaLnBrk="1" hangingPunct="1"/>
            <a:r>
              <a:rPr lang="en-US" sz="3600" dirty="0" smtClean="0">
                <a:ea typeface="ＭＳ Ｐゴシック" pitchFamily="34" charset="-128"/>
              </a:rPr>
              <a:t>Dollars </a:t>
            </a:r>
            <a:r>
              <a:rPr lang="en-US" sz="3600" b="0" dirty="0" smtClean="0">
                <a:ea typeface="ＭＳ Ｐゴシック" pitchFamily="34" charset="-128"/>
              </a:rPr>
              <a:t>(no upper limit)</a:t>
            </a:r>
          </a:p>
          <a:p>
            <a:pPr eaLnBrk="1" hangingPunct="1"/>
            <a:endParaRPr lang="en-US" sz="3600" b="0" dirty="0" smtClean="0">
              <a:ea typeface="ＭＳ Ｐゴシック" pitchFamily="34" charset="-128"/>
            </a:endParaRPr>
          </a:p>
          <a:p>
            <a:pPr eaLnBrk="1" hangingPunct="1"/>
            <a:r>
              <a:rPr lang="en-US" sz="3600" dirty="0" smtClean="0">
                <a:ea typeface="ＭＳ Ｐゴシック" pitchFamily="34" charset="-128"/>
              </a:rPr>
              <a:t>Hectares</a:t>
            </a:r>
            <a:r>
              <a:rPr lang="en-US" sz="3600" b="0" dirty="0" smtClean="0">
                <a:ea typeface="ＭＳ Ｐゴシック" pitchFamily="34" charset="-128"/>
              </a:rPr>
              <a:t> (uneven)</a:t>
            </a:r>
          </a:p>
          <a:p>
            <a:pPr algn="r" eaLnBrk="1" hangingPunct="1"/>
            <a:endParaRPr lang="en-US" sz="2400" dirty="0" smtClean="0">
              <a:ea typeface="ＭＳ Ｐゴシック" pitchFamily="34" charset="-128"/>
            </a:endParaRPr>
          </a:p>
          <a:p>
            <a:pPr eaLnBrk="1" hangingPunct="1"/>
            <a:endParaRPr lang="en-US" dirty="0" smtClean="0">
              <a:ea typeface="ＭＳ Ｐゴシック" pitchFamily="34" charset="-128"/>
            </a:endParaRPr>
          </a:p>
          <a:p>
            <a:pPr eaLnBrk="1" hangingPunct="1"/>
            <a:endParaRPr lang="en-US" dirty="0" smtClean="0">
              <a:ea typeface="ＭＳ Ｐゴシック" pitchFamily="34" charset="-128"/>
            </a:endParaRPr>
          </a:p>
        </p:txBody>
      </p:sp>
      <p:sp>
        <p:nvSpPr>
          <p:cNvPr id="4" name="Title 3"/>
          <p:cNvSpPr>
            <a:spLocks noGrp="1"/>
          </p:cNvSpPr>
          <p:nvPr>
            <p:ph type="title"/>
          </p:nvPr>
        </p:nvSpPr>
        <p:spPr/>
        <p:txBody>
          <a:bodyPr/>
          <a:lstStyle/>
          <a:p>
            <a:r>
              <a:rPr lang="en-US" dirty="0" smtClean="0"/>
              <a:t>Why global hectares?</a:t>
            </a:r>
            <a:endParaRPr lang="en-US" dirty="0"/>
          </a:p>
        </p:txBody>
      </p:sp>
      <p:sp>
        <p:nvSpPr>
          <p:cNvPr id="5"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12</a:t>
            </a:fld>
            <a:endParaRPr lang="en-US" sz="2900" dirty="0">
              <a:solidFill>
                <a:srgbClr val="000099"/>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red debtors 1961.jpg"/>
          <p:cNvPicPr>
            <a:picLocks noGrp="1" noChangeAspect="1"/>
          </p:cNvPicPr>
          <p:nvPr>
            <p:ph idx="1"/>
          </p:nvPr>
        </p:nvPicPr>
        <p:blipFill>
          <a:blip r:embed="rId3" cstate="print"/>
          <a:stretch>
            <a:fillRect/>
          </a:stretch>
        </p:blipFill>
        <p:spPr>
          <a:xfrm>
            <a:off x="1981200" y="2209804"/>
            <a:ext cx="5957887" cy="3015361"/>
          </a:xfrm>
        </p:spPr>
      </p:pic>
      <p:pic>
        <p:nvPicPr>
          <p:cNvPr id="5" name="Content Placeholder 3" descr="Cred debtors 1961.jpg"/>
          <p:cNvPicPr>
            <a:picLocks noChangeAspect="1"/>
          </p:cNvPicPr>
          <p:nvPr/>
        </p:nvPicPr>
        <p:blipFill>
          <a:blip r:embed="rId3" cstate="print"/>
          <a:stretch>
            <a:fillRect/>
          </a:stretch>
        </p:blipFill>
        <p:spPr bwMode="auto">
          <a:xfrm>
            <a:off x="971552" y="2114264"/>
            <a:ext cx="7467675" cy="3733800"/>
          </a:xfrm>
          <a:prstGeom prst="rect">
            <a:avLst/>
          </a:prstGeom>
          <a:noFill/>
          <a:ln w="9525">
            <a:noFill/>
            <a:miter lim="800000"/>
            <a:headEnd/>
            <a:tailEnd/>
          </a:ln>
        </p:spPr>
      </p:pic>
      <p:sp>
        <p:nvSpPr>
          <p:cNvPr id="6" name="Text Box 3"/>
          <p:cNvSpPr txBox="1">
            <a:spLocks noChangeArrowheads="1"/>
          </p:cNvSpPr>
          <p:nvPr/>
        </p:nvSpPr>
        <p:spPr bwMode="auto">
          <a:xfrm>
            <a:off x="-142866" y="1105674"/>
            <a:ext cx="9144001" cy="492251"/>
          </a:xfrm>
          <a:prstGeom prst="rect">
            <a:avLst/>
          </a:prstGeom>
          <a:noFill/>
          <a:ln w="9525">
            <a:noFill/>
            <a:miter lim="800000"/>
            <a:headEnd/>
            <a:tailEnd/>
          </a:ln>
        </p:spPr>
        <p:txBody>
          <a:bodyPr lIns="91248" tIns="45625" rIns="91248" bIns="45625">
            <a:spAutoFit/>
          </a:bodyPr>
          <a:lstStyle/>
          <a:p>
            <a:pPr algn="ctr" defTabSz="913218">
              <a:spcBef>
                <a:spcPct val="50000"/>
              </a:spcBef>
            </a:pPr>
            <a:r>
              <a:rPr lang="en-US" altLang="ja-JP" sz="2600" dirty="0" smtClean="0">
                <a:solidFill>
                  <a:srgbClr val="006600"/>
                </a:solidFill>
                <a:ea typeface="ＭＳ Ｐゴシック" charset="-128"/>
                <a:cs typeface="Lucida Sans Unicode" pitchFamily="34" charset="0"/>
              </a:rPr>
              <a:t>Ecological Creditors</a:t>
            </a:r>
            <a:r>
              <a:rPr lang="en-US" altLang="ja-JP" sz="2600" dirty="0" smtClean="0">
                <a:solidFill>
                  <a:srgbClr val="000000"/>
                </a:solidFill>
                <a:ea typeface="ＭＳ Ｐゴシック" charset="-128"/>
                <a:cs typeface="Lucida Sans Unicode" pitchFamily="34" charset="0"/>
              </a:rPr>
              <a:t> and </a:t>
            </a:r>
            <a:r>
              <a:rPr lang="en-US" altLang="ja-JP" sz="2600" dirty="0" smtClean="0">
                <a:solidFill>
                  <a:srgbClr val="CC3300"/>
                </a:solidFill>
                <a:ea typeface="ＭＳ Ｐゴシック" charset="-128"/>
                <a:cs typeface="Lucida Sans Unicode" pitchFamily="34" charset="0"/>
              </a:rPr>
              <a:t>Ecological Debtors </a:t>
            </a:r>
            <a:r>
              <a:rPr lang="en-US" altLang="ja-JP" sz="2600" dirty="0" smtClean="0">
                <a:solidFill>
                  <a:srgbClr val="000000"/>
                </a:solidFill>
                <a:ea typeface="ＭＳ Ｐゴシック" charset="-128"/>
                <a:cs typeface="Lucida Sans Unicode" pitchFamily="34" charset="0"/>
              </a:rPr>
              <a:t>– 1961</a:t>
            </a:r>
            <a:endParaRPr lang="en-US" altLang="ja-JP" sz="2600" dirty="0">
              <a:solidFill>
                <a:srgbClr val="000000"/>
              </a:solidFill>
              <a:ea typeface="ＭＳ Ｐゴシック" charset="-128"/>
              <a:cs typeface="Lucida Sans Unicode" pitchFamily="34" charset="0"/>
            </a:endParaRPr>
          </a:p>
        </p:txBody>
      </p:sp>
      <p:grpSp>
        <p:nvGrpSpPr>
          <p:cNvPr id="2" name="Group 12"/>
          <p:cNvGrpSpPr>
            <a:grpSpLocks/>
          </p:cNvGrpSpPr>
          <p:nvPr/>
        </p:nvGrpSpPr>
        <p:grpSpPr bwMode="auto">
          <a:xfrm>
            <a:off x="469070" y="3518650"/>
            <a:ext cx="1385455" cy="1814929"/>
            <a:chOff x="228600" y="3215148"/>
            <a:chExt cx="1524000" cy="2056456"/>
          </a:xfrm>
        </p:grpSpPr>
        <p:sp>
          <p:nvSpPr>
            <p:cNvPr id="8" name="TextBox 7"/>
            <p:cNvSpPr txBox="1"/>
            <p:nvPr/>
          </p:nvSpPr>
          <p:spPr>
            <a:xfrm>
              <a:off x="592138" y="3215148"/>
              <a:ext cx="990600" cy="383608"/>
            </a:xfrm>
            <a:prstGeom prst="rect">
              <a:avLst/>
            </a:prstGeom>
            <a:noFill/>
          </p:spPr>
          <p:txBody>
            <a:bodyPr>
              <a:spAutoFit/>
            </a:bodyPr>
            <a:lstStyle/>
            <a:p>
              <a:pPr>
                <a:defRPr/>
              </a:pPr>
              <a:r>
                <a:rPr lang="en-US" sz="1600" dirty="0">
                  <a:solidFill>
                    <a:srgbClr val="CC3300"/>
                  </a:solidFill>
                  <a:latin typeface="Arial"/>
                </a:rPr>
                <a:t>Debtor</a:t>
              </a:r>
            </a:p>
          </p:txBody>
        </p:sp>
        <p:grpSp>
          <p:nvGrpSpPr>
            <p:cNvPr id="3" name="Group 11"/>
            <p:cNvGrpSpPr>
              <a:grpSpLocks/>
            </p:cNvGrpSpPr>
            <p:nvPr/>
          </p:nvGrpSpPr>
          <p:grpSpPr bwMode="auto">
            <a:xfrm>
              <a:off x="228600" y="3276600"/>
              <a:ext cx="1524000" cy="1995004"/>
              <a:chOff x="228600" y="3276600"/>
              <a:chExt cx="1524000" cy="1995004"/>
            </a:xfrm>
          </p:grpSpPr>
          <p:pic>
            <p:nvPicPr>
              <p:cNvPr id="10" name="Picture 2"/>
              <p:cNvPicPr>
                <a:picLocks noChangeAspect="1" noChangeArrowheads="1"/>
              </p:cNvPicPr>
              <p:nvPr/>
            </p:nvPicPr>
            <p:blipFill>
              <a:blip r:embed="rId4" cstate="print"/>
              <a:srcRect/>
              <a:stretch>
                <a:fillRect/>
              </a:stretch>
            </p:blipFill>
            <p:spPr bwMode="auto">
              <a:xfrm>
                <a:off x="228600" y="3276600"/>
                <a:ext cx="411480" cy="228600"/>
              </a:xfrm>
              <a:prstGeom prst="rect">
                <a:avLst/>
              </a:prstGeom>
              <a:noFill/>
              <a:ln w="9525">
                <a:noFill/>
                <a:miter lim="800000"/>
                <a:headEnd/>
                <a:tailEnd/>
              </a:ln>
            </p:spPr>
          </p:pic>
          <p:pic>
            <p:nvPicPr>
              <p:cNvPr id="11" name="Picture 3"/>
              <p:cNvPicPr>
                <a:picLocks noChangeAspect="1" noChangeArrowheads="1"/>
              </p:cNvPicPr>
              <p:nvPr/>
            </p:nvPicPr>
            <p:blipFill>
              <a:blip r:embed="rId5" cstate="print"/>
              <a:srcRect/>
              <a:stretch>
                <a:fillRect/>
              </a:stretch>
            </p:blipFill>
            <p:spPr bwMode="auto">
              <a:xfrm>
                <a:off x="228600" y="4953000"/>
                <a:ext cx="400050" cy="228600"/>
              </a:xfrm>
              <a:prstGeom prst="rect">
                <a:avLst/>
              </a:prstGeom>
              <a:noFill/>
              <a:ln w="9525">
                <a:noFill/>
                <a:miter lim="800000"/>
                <a:headEnd/>
                <a:tailEnd/>
              </a:ln>
            </p:spPr>
          </p:pic>
          <p:cxnSp>
            <p:nvCxnSpPr>
              <p:cNvPr id="12" name="Straight Arrow Connector 8"/>
              <p:cNvCxnSpPr>
                <a:cxnSpLocks noChangeShapeType="1"/>
              </p:cNvCxnSpPr>
              <p:nvPr/>
            </p:nvCxnSpPr>
            <p:spPr bwMode="auto">
              <a:xfrm flipV="1">
                <a:off x="442452" y="3610896"/>
                <a:ext cx="0" cy="1219200"/>
              </a:xfrm>
              <a:prstGeom prst="straightConnector1">
                <a:avLst/>
              </a:prstGeom>
              <a:noFill/>
              <a:ln w="9525" algn="ctr">
                <a:solidFill>
                  <a:schemeClr val="tx1"/>
                </a:solidFill>
                <a:round/>
                <a:headEnd/>
                <a:tailEnd type="arrow" w="med" len="med"/>
              </a:ln>
            </p:spPr>
          </p:cxnSp>
          <p:sp>
            <p:nvSpPr>
              <p:cNvPr id="13" name="TextBox 12"/>
              <p:cNvSpPr txBox="1"/>
              <p:nvPr/>
            </p:nvSpPr>
            <p:spPr>
              <a:xfrm>
                <a:off x="579438" y="4887996"/>
                <a:ext cx="1173162" cy="383608"/>
              </a:xfrm>
              <a:prstGeom prst="rect">
                <a:avLst/>
              </a:prstGeom>
              <a:noFill/>
            </p:spPr>
            <p:txBody>
              <a:bodyPr>
                <a:spAutoFit/>
              </a:bodyPr>
              <a:lstStyle/>
              <a:p>
                <a:pPr>
                  <a:defRPr/>
                </a:pPr>
                <a:r>
                  <a:rPr lang="en-US" sz="1600" dirty="0">
                    <a:solidFill>
                      <a:srgbClr val="006600"/>
                    </a:solidFill>
                    <a:latin typeface="Arial"/>
                  </a:rPr>
                  <a:t>Creditor</a:t>
                </a:r>
              </a:p>
            </p:txBody>
          </p:sp>
        </p:grpSp>
      </p:grpSp>
      <p:sp>
        <p:nvSpPr>
          <p:cNvPr id="14" name="Text Box 9"/>
          <p:cNvSpPr txBox="1">
            <a:spLocks noChangeArrowheads="1"/>
          </p:cNvSpPr>
          <p:nvPr/>
        </p:nvSpPr>
        <p:spPr bwMode="auto">
          <a:xfrm>
            <a:off x="8542194" y="6328866"/>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3399"/>
                </a:solidFill>
              </a:rPr>
              <a:pPr>
                <a:spcBef>
                  <a:spcPct val="50000"/>
                </a:spcBef>
              </a:pPr>
              <a:t>13</a:t>
            </a:fld>
            <a:endParaRPr lang="en-US" sz="2900" dirty="0">
              <a:solidFill>
                <a:srgbClr val="003399"/>
              </a:solidFill>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3" descr="2008.jpg"/>
          <p:cNvPicPr>
            <a:picLocks noGrp="1" noChangeAspect="1" noChangeArrowheads="1"/>
          </p:cNvPicPr>
          <p:nvPr>
            <p:ph idx="1"/>
          </p:nvPr>
        </p:nvPicPr>
        <p:blipFill>
          <a:blip r:embed="rId3" cstate="print"/>
          <a:srcRect/>
          <a:stretch>
            <a:fillRect/>
          </a:stretch>
        </p:blipFill>
        <p:spPr bwMode="auto">
          <a:xfrm>
            <a:off x="370522" y="2009320"/>
            <a:ext cx="8534400" cy="4832917"/>
          </a:xfrm>
          <a:prstGeom prst="rect">
            <a:avLst/>
          </a:prstGeom>
          <a:noFill/>
        </p:spPr>
      </p:pic>
      <p:sp>
        <p:nvSpPr>
          <p:cNvPr id="7" name="Text Box 3"/>
          <p:cNvSpPr txBox="1">
            <a:spLocks noChangeArrowheads="1"/>
          </p:cNvSpPr>
          <p:nvPr/>
        </p:nvSpPr>
        <p:spPr bwMode="auto">
          <a:xfrm>
            <a:off x="-142866" y="1109885"/>
            <a:ext cx="9144001" cy="492251"/>
          </a:xfrm>
          <a:prstGeom prst="rect">
            <a:avLst/>
          </a:prstGeom>
          <a:noFill/>
          <a:ln w="9525">
            <a:noFill/>
            <a:miter lim="800000"/>
            <a:headEnd/>
            <a:tailEnd/>
          </a:ln>
        </p:spPr>
        <p:txBody>
          <a:bodyPr lIns="91248" tIns="45625" rIns="91248" bIns="45625">
            <a:spAutoFit/>
          </a:bodyPr>
          <a:lstStyle/>
          <a:p>
            <a:pPr algn="ctr" defTabSz="913218">
              <a:spcBef>
                <a:spcPct val="50000"/>
              </a:spcBef>
            </a:pPr>
            <a:r>
              <a:rPr lang="en-US" altLang="ja-JP" sz="2600" dirty="0" smtClean="0">
                <a:solidFill>
                  <a:srgbClr val="006600"/>
                </a:solidFill>
                <a:ea typeface="ＭＳ Ｐゴシック" charset="-128"/>
                <a:cs typeface="Lucida Sans Unicode" pitchFamily="34" charset="0"/>
              </a:rPr>
              <a:t>Ecological Creditors</a:t>
            </a:r>
            <a:r>
              <a:rPr lang="en-US" altLang="ja-JP" sz="2600" dirty="0" smtClean="0">
                <a:solidFill>
                  <a:srgbClr val="000000"/>
                </a:solidFill>
                <a:ea typeface="ＭＳ Ｐゴシック" charset="-128"/>
                <a:cs typeface="Lucida Sans Unicode" pitchFamily="34" charset="0"/>
              </a:rPr>
              <a:t> and </a:t>
            </a:r>
            <a:r>
              <a:rPr lang="en-US" altLang="ja-JP" sz="2600" dirty="0" smtClean="0">
                <a:solidFill>
                  <a:srgbClr val="CC3300"/>
                </a:solidFill>
                <a:ea typeface="ＭＳ Ｐゴシック" charset="-128"/>
                <a:cs typeface="Lucida Sans Unicode" pitchFamily="34" charset="0"/>
              </a:rPr>
              <a:t>Ecological Debtors </a:t>
            </a:r>
            <a:r>
              <a:rPr lang="en-US" altLang="ja-JP" sz="2600" dirty="0" smtClean="0">
                <a:solidFill>
                  <a:srgbClr val="000000"/>
                </a:solidFill>
                <a:ea typeface="ＭＳ Ｐゴシック" charset="-128"/>
                <a:cs typeface="Lucida Sans Unicode" pitchFamily="34" charset="0"/>
              </a:rPr>
              <a:t>– today</a:t>
            </a:r>
            <a:endParaRPr lang="en-US" altLang="ja-JP" sz="2600" dirty="0">
              <a:solidFill>
                <a:srgbClr val="000000"/>
              </a:solidFill>
              <a:ea typeface="ＭＳ Ｐゴシック" charset="-128"/>
              <a:cs typeface="Lucida Sans Unicode" pitchFamily="34" charset="0"/>
            </a:endParaRPr>
          </a:p>
        </p:txBody>
      </p:sp>
      <p:sp>
        <p:nvSpPr>
          <p:cNvPr id="8" name="Rectangle 7"/>
          <p:cNvSpPr/>
          <p:nvPr/>
        </p:nvSpPr>
        <p:spPr bwMode="auto">
          <a:xfrm>
            <a:off x="228600" y="6019800"/>
            <a:ext cx="8915400" cy="685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a:spcBef>
                <a:spcPct val="0"/>
              </a:spcBef>
            </a:pPr>
            <a:endParaRPr lang="en-US" sz="2500" b="0" i="1" smtClean="0">
              <a:solidFill>
                <a:srgbClr val="000000"/>
              </a:solidFill>
              <a:latin typeface="Times" pitchFamily="18" charset="0"/>
            </a:endParaRPr>
          </a:p>
        </p:txBody>
      </p:sp>
      <p:sp>
        <p:nvSpPr>
          <p:cNvPr id="9" name="Text Box 4"/>
          <p:cNvSpPr txBox="1">
            <a:spLocks noChangeArrowheads="1"/>
          </p:cNvSpPr>
          <p:nvPr/>
        </p:nvSpPr>
        <p:spPr bwMode="auto">
          <a:xfrm>
            <a:off x="3868616" y="6012743"/>
            <a:ext cx="4569954" cy="590549"/>
          </a:xfrm>
          <a:prstGeom prst="rect">
            <a:avLst/>
          </a:prstGeom>
          <a:noFill/>
          <a:ln w="9525">
            <a:noFill/>
            <a:miter lim="800000"/>
            <a:headEnd/>
            <a:tailEnd/>
          </a:ln>
        </p:spPr>
        <p:txBody>
          <a:bodyPr wrap="square" lIns="81922" tIns="40959" rIns="81922" bIns="40959">
            <a:spAutoFit/>
          </a:bodyPr>
          <a:lstStyle/>
          <a:p>
            <a:pPr>
              <a:lnSpc>
                <a:spcPct val="50000"/>
              </a:lnSpc>
              <a:spcBef>
                <a:spcPct val="0"/>
              </a:spcBef>
            </a:pPr>
            <a:r>
              <a:rPr lang="en-US" sz="2200" i="1" dirty="0">
                <a:solidFill>
                  <a:srgbClr val="000000"/>
                </a:solidFill>
              </a:rPr>
              <a:t>  </a:t>
            </a:r>
            <a:r>
              <a:rPr lang="en-US" sz="2200" i="1" dirty="0" smtClean="0">
                <a:solidFill>
                  <a:srgbClr val="000000"/>
                </a:solidFill>
              </a:rPr>
              <a:t>  </a:t>
            </a:r>
            <a:r>
              <a:rPr lang="en-US" sz="2200" i="1" dirty="0" smtClean="0">
                <a:solidFill>
                  <a:srgbClr val="CC3300"/>
                </a:solidFill>
              </a:rPr>
              <a:t>Global Footprint</a:t>
            </a:r>
          </a:p>
          <a:p>
            <a:pPr>
              <a:lnSpc>
                <a:spcPct val="50000"/>
              </a:lnSpc>
              <a:spcBef>
                <a:spcPct val="0"/>
              </a:spcBef>
            </a:pPr>
            <a:r>
              <a:rPr lang="en-US" sz="2200" i="1" dirty="0" smtClean="0">
                <a:solidFill>
                  <a:srgbClr val="000000"/>
                </a:solidFill>
              </a:rPr>
              <a:t>--------------------------- = 1.6</a:t>
            </a:r>
          </a:p>
          <a:p>
            <a:pPr>
              <a:lnSpc>
                <a:spcPct val="50000"/>
              </a:lnSpc>
              <a:spcBef>
                <a:spcPct val="0"/>
              </a:spcBef>
            </a:pPr>
            <a:r>
              <a:rPr lang="en-US" sz="2200" i="1" dirty="0" smtClean="0">
                <a:solidFill>
                  <a:srgbClr val="006600"/>
                </a:solidFill>
              </a:rPr>
              <a:t>  Global </a:t>
            </a:r>
            <a:r>
              <a:rPr lang="en-US" sz="2200" i="1" dirty="0">
                <a:solidFill>
                  <a:srgbClr val="006600"/>
                </a:solidFill>
              </a:rPr>
              <a:t>Biocapacity</a:t>
            </a:r>
          </a:p>
        </p:txBody>
      </p:sp>
      <p:grpSp>
        <p:nvGrpSpPr>
          <p:cNvPr id="2" name="Group 12"/>
          <p:cNvGrpSpPr>
            <a:grpSpLocks/>
          </p:cNvGrpSpPr>
          <p:nvPr/>
        </p:nvGrpSpPr>
        <p:grpSpPr bwMode="auto">
          <a:xfrm>
            <a:off x="469070" y="3518650"/>
            <a:ext cx="1385455" cy="1814929"/>
            <a:chOff x="228600" y="3215148"/>
            <a:chExt cx="1524000" cy="2056456"/>
          </a:xfrm>
        </p:grpSpPr>
        <p:sp>
          <p:nvSpPr>
            <p:cNvPr id="11" name="TextBox 10"/>
            <p:cNvSpPr txBox="1"/>
            <p:nvPr/>
          </p:nvSpPr>
          <p:spPr>
            <a:xfrm>
              <a:off x="592138" y="3215148"/>
              <a:ext cx="990600" cy="383608"/>
            </a:xfrm>
            <a:prstGeom prst="rect">
              <a:avLst/>
            </a:prstGeom>
            <a:noFill/>
          </p:spPr>
          <p:txBody>
            <a:bodyPr>
              <a:spAutoFit/>
            </a:bodyPr>
            <a:lstStyle/>
            <a:p>
              <a:pPr>
                <a:defRPr/>
              </a:pPr>
              <a:r>
                <a:rPr lang="en-US" sz="1600" dirty="0">
                  <a:solidFill>
                    <a:srgbClr val="CC3300"/>
                  </a:solidFill>
                  <a:latin typeface="Arial"/>
                </a:rPr>
                <a:t>Debtor</a:t>
              </a:r>
            </a:p>
          </p:txBody>
        </p:sp>
        <p:grpSp>
          <p:nvGrpSpPr>
            <p:cNvPr id="3" name="Group 11"/>
            <p:cNvGrpSpPr>
              <a:grpSpLocks/>
            </p:cNvGrpSpPr>
            <p:nvPr/>
          </p:nvGrpSpPr>
          <p:grpSpPr bwMode="auto">
            <a:xfrm>
              <a:off x="228600" y="3276600"/>
              <a:ext cx="1524000" cy="1995004"/>
              <a:chOff x="228600" y="3276600"/>
              <a:chExt cx="1524000" cy="1995004"/>
            </a:xfrm>
          </p:grpSpPr>
          <p:pic>
            <p:nvPicPr>
              <p:cNvPr id="13" name="Picture 2"/>
              <p:cNvPicPr>
                <a:picLocks noChangeAspect="1" noChangeArrowheads="1"/>
              </p:cNvPicPr>
              <p:nvPr/>
            </p:nvPicPr>
            <p:blipFill>
              <a:blip r:embed="rId4" cstate="print"/>
              <a:srcRect/>
              <a:stretch>
                <a:fillRect/>
              </a:stretch>
            </p:blipFill>
            <p:spPr bwMode="auto">
              <a:xfrm>
                <a:off x="228600" y="3276600"/>
                <a:ext cx="411480" cy="228600"/>
              </a:xfrm>
              <a:prstGeom prst="rect">
                <a:avLst/>
              </a:prstGeom>
              <a:noFill/>
              <a:ln w="9525">
                <a:noFill/>
                <a:miter lim="800000"/>
                <a:headEnd/>
                <a:tailEnd/>
              </a:ln>
            </p:spPr>
          </p:pic>
          <p:pic>
            <p:nvPicPr>
              <p:cNvPr id="14" name="Picture 3"/>
              <p:cNvPicPr>
                <a:picLocks noChangeAspect="1" noChangeArrowheads="1"/>
              </p:cNvPicPr>
              <p:nvPr/>
            </p:nvPicPr>
            <p:blipFill>
              <a:blip r:embed="rId5" cstate="print"/>
              <a:srcRect/>
              <a:stretch>
                <a:fillRect/>
              </a:stretch>
            </p:blipFill>
            <p:spPr bwMode="auto">
              <a:xfrm>
                <a:off x="228600" y="4953000"/>
                <a:ext cx="400050" cy="228600"/>
              </a:xfrm>
              <a:prstGeom prst="rect">
                <a:avLst/>
              </a:prstGeom>
              <a:noFill/>
              <a:ln w="9525">
                <a:noFill/>
                <a:miter lim="800000"/>
                <a:headEnd/>
                <a:tailEnd/>
              </a:ln>
            </p:spPr>
          </p:pic>
          <p:cxnSp>
            <p:nvCxnSpPr>
              <p:cNvPr id="15" name="Straight Arrow Connector 8"/>
              <p:cNvCxnSpPr>
                <a:cxnSpLocks noChangeShapeType="1"/>
              </p:cNvCxnSpPr>
              <p:nvPr/>
            </p:nvCxnSpPr>
            <p:spPr bwMode="auto">
              <a:xfrm flipV="1">
                <a:off x="442452" y="3610896"/>
                <a:ext cx="0" cy="1219200"/>
              </a:xfrm>
              <a:prstGeom prst="straightConnector1">
                <a:avLst/>
              </a:prstGeom>
              <a:noFill/>
              <a:ln w="9525" algn="ctr">
                <a:solidFill>
                  <a:schemeClr val="tx1"/>
                </a:solidFill>
                <a:round/>
                <a:headEnd/>
                <a:tailEnd type="arrow" w="med" len="med"/>
              </a:ln>
            </p:spPr>
          </p:cxnSp>
          <p:sp>
            <p:nvSpPr>
              <p:cNvPr id="16" name="TextBox 15"/>
              <p:cNvSpPr txBox="1"/>
              <p:nvPr/>
            </p:nvSpPr>
            <p:spPr>
              <a:xfrm>
                <a:off x="579438" y="4887996"/>
                <a:ext cx="1173162" cy="383608"/>
              </a:xfrm>
              <a:prstGeom prst="rect">
                <a:avLst/>
              </a:prstGeom>
              <a:noFill/>
            </p:spPr>
            <p:txBody>
              <a:bodyPr>
                <a:spAutoFit/>
              </a:bodyPr>
              <a:lstStyle/>
              <a:p>
                <a:pPr>
                  <a:defRPr/>
                </a:pPr>
                <a:r>
                  <a:rPr lang="en-US" sz="1600" dirty="0">
                    <a:solidFill>
                      <a:srgbClr val="006600"/>
                    </a:solidFill>
                    <a:latin typeface="Arial"/>
                  </a:rPr>
                  <a:t>Creditor</a:t>
                </a:r>
              </a:p>
            </p:txBody>
          </p:sp>
        </p:grpSp>
      </p:grpSp>
      <p:sp>
        <p:nvSpPr>
          <p:cNvPr id="17" name="Text Box 9"/>
          <p:cNvSpPr txBox="1">
            <a:spLocks noChangeArrowheads="1"/>
          </p:cNvSpPr>
          <p:nvPr/>
        </p:nvSpPr>
        <p:spPr bwMode="auto">
          <a:xfrm>
            <a:off x="8542194" y="6328866"/>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3399"/>
                </a:solidFill>
              </a:rPr>
              <a:pPr>
                <a:spcBef>
                  <a:spcPct val="50000"/>
                </a:spcBef>
              </a:pPr>
              <a:t>14</a:t>
            </a:fld>
            <a:endParaRPr lang="en-US" sz="2900" dirty="0">
              <a:solidFill>
                <a:srgbClr val="003399"/>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0" y="0"/>
            <a:ext cx="9144000" cy="685800"/>
          </a:xfrm>
        </p:spPr>
        <p:txBody>
          <a:bodyPr/>
          <a:lstStyle/>
          <a:p>
            <a:pPr algn="r"/>
            <a:r>
              <a:rPr lang="en-US" sz="2800" b="1" dirty="0" smtClean="0">
                <a:solidFill>
                  <a:schemeClr val="accent2">
                    <a:lumMod val="75000"/>
                  </a:schemeClr>
                </a:solidFill>
              </a:rPr>
              <a:t>Biocapacity is not everything. </a:t>
            </a:r>
            <a:br>
              <a:rPr lang="en-US" sz="2800" b="1" dirty="0" smtClean="0">
                <a:solidFill>
                  <a:schemeClr val="accent2">
                    <a:lumMod val="75000"/>
                  </a:schemeClr>
                </a:solidFill>
              </a:rPr>
            </a:br>
            <a:r>
              <a:rPr lang="en-US" sz="2800" b="1" dirty="0" smtClean="0">
                <a:solidFill>
                  <a:schemeClr val="accent2">
                    <a:lumMod val="75000"/>
                  </a:schemeClr>
                </a:solidFill>
              </a:rPr>
              <a:t>But do you have the $$$ to buy it from somewhere else?</a:t>
            </a:r>
            <a:endParaRPr lang="en-US" sz="2800" b="1" dirty="0">
              <a:solidFill>
                <a:schemeClr val="accent2">
                  <a:lumMod val="75000"/>
                </a:schemeClr>
              </a:solidFill>
            </a:endParaRPr>
          </a:p>
        </p:txBody>
      </p:sp>
      <p:sp>
        <p:nvSpPr>
          <p:cNvPr id="9" name="Textplatzhalter 4"/>
          <p:cNvSpPr>
            <a:spLocks noGrp="1"/>
          </p:cNvSpPr>
          <p:nvPr>
            <p:ph type="body" sz="quarter" idx="15"/>
          </p:nvPr>
        </p:nvSpPr>
        <p:spPr>
          <a:xfrm>
            <a:off x="0" y="6454140"/>
            <a:ext cx="8229600" cy="360048"/>
          </a:xfrm>
        </p:spPr>
        <p:txBody>
          <a:bodyPr/>
          <a:lstStyle/>
          <a:p>
            <a:pPr algn="r"/>
            <a:r>
              <a:rPr lang="de-CH" dirty="0" smtClean="0"/>
              <a:t>Source: Global Footprint Network</a:t>
            </a:r>
          </a:p>
        </p:txBody>
      </p:sp>
      <p:pic>
        <p:nvPicPr>
          <p:cNvPr id="7" name="Picture 6" descr="GFN-Quadrants graph 140806-cut.jpg"/>
          <p:cNvPicPr>
            <a:picLocks noChangeAspect="1"/>
          </p:cNvPicPr>
          <p:nvPr/>
        </p:nvPicPr>
        <p:blipFill>
          <a:blip r:embed="rId3" cstate="print"/>
          <a:stretch>
            <a:fillRect/>
          </a:stretch>
        </p:blipFill>
        <p:spPr>
          <a:xfrm>
            <a:off x="7644" y="883920"/>
            <a:ext cx="9067674" cy="5556250"/>
          </a:xfrm>
          <a:prstGeom prst="rect">
            <a:avLst/>
          </a:prstGeom>
        </p:spPr>
      </p:pic>
      <p:sp>
        <p:nvSpPr>
          <p:cNvPr id="10"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15</a:t>
            </a:fld>
            <a:endParaRPr lang="en-US" sz="2900" dirty="0">
              <a:solidFill>
                <a:srgbClr val="000099"/>
              </a:solidFill>
            </a:endParaRPr>
          </a:p>
        </p:txBody>
      </p:sp>
      <p:sp>
        <p:nvSpPr>
          <p:cNvPr id="6" name="TextBox 5"/>
          <p:cNvSpPr txBox="1"/>
          <p:nvPr/>
        </p:nvSpPr>
        <p:spPr>
          <a:xfrm>
            <a:off x="1234440" y="4114800"/>
            <a:ext cx="1447800" cy="923330"/>
          </a:xfrm>
          <a:prstGeom prst="rect">
            <a:avLst/>
          </a:prstGeom>
          <a:noFill/>
        </p:spPr>
        <p:txBody>
          <a:bodyPr wrap="square" rtlCol="0">
            <a:spAutoFit/>
          </a:bodyPr>
          <a:lstStyle/>
          <a:p>
            <a:r>
              <a:rPr lang="en-US" sz="5400" b="1" dirty="0" smtClean="0">
                <a:solidFill>
                  <a:schemeClr val="bg1"/>
                </a:solidFill>
              </a:rPr>
              <a:t>71%</a:t>
            </a:r>
            <a:endParaRPr lang="en-US" sz="5400" b="1" dirty="0">
              <a:solidFill>
                <a:schemeClr val="bg1"/>
              </a:solidFill>
            </a:endParaRPr>
          </a:p>
        </p:txBody>
      </p:sp>
      <p:grpSp>
        <p:nvGrpSpPr>
          <p:cNvPr id="3" name="Group 12"/>
          <p:cNvGrpSpPr/>
          <p:nvPr/>
        </p:nvGrpSpPr>
        <p:grpSpPr>
          <a:xfrm>
            <a:off x="1379220" y="1813560"/>
            <a:ext cx="5890260" cy="3224570"/>
            <a:chOff x="1379220" y="1813560"/>
            <a:chExt cx="5890260" cy="3224570"/>
          </a:xfrm>
        </p:grpSpPr>
        <p:sp>
          <p:nvSpPr>
            <p:cNvPr id="8" name="TextBox 7"/>
            <p:cNvSpPr txBox="1"/>
            <p:nvPr/>
          </p:nvSpPr>
          <p:spPr>
            <a:xfrm>
              <a:off x="5562600" y="4114800"/>
              <a:ext cx="1447800" cy="923330"/>
            </a:xfrm>
            <a:prstGeom prst="rect">
              <a:avLst/>
            </a:prstGeom>
            <a:noFill/>
          </p:spPr>
          <p:txBody>
            <a:bodyPr wrap="square" rtlCol="0">
              <a:spAutoFit/>
            </a:bodyPr>
            <a:lstStyle/>
            <a:p>
              <a:r>
                <a:rPr lang="en-US" sz="5400" b="1" dirty="0" smtClean="0">
                  <a:solidFill>
                    <a:schemeClr val="bg1"/>
                  </a:solidFill>
                </a:rPr>
                <a:t>15%</a:t>
              </a:r>
              <a:endParaRPr lang="en-US" sz="5400" b="1" dirty="0">
                <a:solidFill>
                  <a:schemeClr val="bg1"/>
                </a:solidFill>
              </a:endParaRPr>
            </a:p>
          </p:txBody>
        </p:sp>
        <p:sp>
          <p:nvSpPr>
            <p:cNvPr id="11" name="TextBox 10"/>
            <p:cNvSpPr txBox="1"/>
            <p:nvPr/>
          </p:nvSpPr>
          <p:spPr>
            <a:xfrm>
              <a:off x="5821680" y="1813560"/>
              <a:ext cx="1447800" cy="923330"/>
            </a:xfrm>
            <a:prstGeom prst="rect">
              <a:avLst/>
            </a:prstGeom>
            <a:noFill/>
          </p:spPr>
          <p:txBody>
            <a:bodyPr wrap="square" rtlCol="0">
              <a:spAutoFit/>
            </a:bodyPr>
            <a:lstStyle/>
            <a:p>
              <a:r>
                <a:rPr lang="en-US" sz="5400" b="1" dirty="0" smtClean="0">
                  <a:solidFill>
                    <a:schemeClr val="bg1"/>
                  </a:solidFill>
                </a:rPr>
                <a:t>7%</a:t>
              </a:r>
              <a:endParaRPr lang="en-US" sz="5400" b="1" dirty="0">
                <a:solidFill>
                  <a:schemeClr val="bg1"/>
                </a:solidFill>
              </a:endParaRPr>
            </a:p>
          </p:txBody>
        </p:sp>
        <p:sp>
          <p:nvSpPr>
            <p:cNvPr id="12" name="TextBox 11"/>
            <p:cNvSpPr txBox="1"/>
            <p:nvPr/>
          </p:nvSpPr>
          <p:spPr>
            <a:xfrm>
              <a:off x="1379220" y="1828800"/>
              <a:ext cx="1447800" cy="923330"/>
            </a:xfrm>
            <a:prstGeom prst="rect">
              <a:avLst/>
            </a:prstGeom>
            <a:noFill/>
          </p:spPr>
          <p:txBody>
            <a:bodyPr wrap="square" rtlCol="0">
              <a:spAutoFit/>
            </a:bodyPr>
            <a:lstStyle/>
            <a:p>
              <a:r>
                <a:rPr lang="en-US" sz="5400" b="1" dirty="0" smtClean="0">
                  <a:solidFill>
                    <a:schemeClr val="bg1"/>
                  </a:solidFill>
                </a:rPr>
                <a:t>7%</a:t>
              </a:r>
              <a:endParaRPr lang="en-US" sz="5400" b="1" dirty="0">
                <a:solidFill>
                  <a:schemeClr val="bg1"/>
                </a:solidFill>
              </a:endParaRPr>
            </a:p>
          </p:txBody>
        </p:sp>
      </p:grpSp>
      <p:sp>
        <p:nvSpPr>
          <p:cNvPr id="14" name="TextBox 13"/>
          <p:cNvSpPr txBox="1"/>
          <p:nvPr/>
        </p:nvSpPr>
        <p:spPr>
          <a:xfrm>
            <a:off x="2133600" y="6150114"/>
            <a:ext cx="3810000" cy="707886"/>
          </a:xfrm>
          <a:prstGeom prst="rect">
            <a:avLst/>
          </a:prstGeom>
          <a:noFill/>
        </p:spPr>
        <p:txBody>
          <a:bodyPr wrap="square" rtlCol="0">
            <a:spAutoFit/>
          </a:bodyPr>
          <a:lstStyle/>
          <a:p>
            <a:r>
              <a:rPr lang="en-US" sz="2000" b="1" dirty="0" smtClean="0"/>
              <a:t>Vertical line: </a:t>
            </a:r>
            <a:br>
              <a:rPr lang="en-US" sz="2000" b="1" dirty="0" smtClean="0"/>
            </a:br>
            <a:r>
              <a:rPr lang="en-US" sz="2000" b="1" dirty="0" smtClean="0"/>
              <a:t>World-average per capita income</a:t>
            </a:r>
            <a:endParaRPr lang="en-US" sz="2000" b="1" dirty="0"/>
          </a:p>
        </p:txBody>
      </p:sp>
      <p:cxnSp>
        <p:nvCxnSpPr>
          <p:cNvPr id="16" name="Straight Arrow Connector 15"/>
          <p:cNvCxnSpPr/>
          <p:nvPr/>
        </p:nvCxnSpPr>
        <p:spPr>
          <a:xfrm flipV="1">
            <a:off x="2438400" y="5562600"/>
            <a:ext cx="0" cy="533400"/>
          </a:xfrm>
          <a:prstGeom prst="straightConnector1">
            <a:avLst/>
          </a:prstGeom>
          <a:ln w="539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2" descr="http://www.footprintnetwork.org/images/trends/2012/images/2012_ecuador.gif"/>
          <p:cNvPicPr>
            <a:picLocks noChangeAspect="1" noChangeArrowheads="1"/>
          </p:cNvPicPr>
          <p:nvPr/>
        </p:nvPicPr>
        <p:blipFill>
          <a:blip r:embed="rId3" cstate="print"/>
          <a:srcRect/>
          <a:stretch>
            <a:fillRect/>
          </a:stretch>
        </p:blipFill>
        <p:spPr bwMode="auto">
          <a:xfrm>
            <a:off x="2286000" y="1981201"/>
            <a:ext cx="8599488" cy="4267200"/>
          </a:xfrm>
          <a:prstGeom prst="rect">
            <a:avLst/>
          </a:prstGeom>
          <a:noFill/>
          <a:ln w="9525">
            <a:noFill/>
            <a:miter lim="800000"/>
            <a:headEnd/>
            <a:tailEnd/>
          </a:ln>
        </p:spPr>
      </p:pic>
      <p:sp>
        <p:nvSpPr>
          <p:cNvPr id="110595" name="Text Box 9"/>
          <p:cNvSpPr txBox="1">
            <a:spLocks noChangeArrowheads="1"/>
          </p:cNvSpPr>
          <p:nvPr/>
        </p:nvSpPr>
        <p:spPr bwMode="auto">
          <a:xfrm>
            <a:off x="6172200" y="2209800"/>
            <a:ext cx="2209800" cy="615950"/>
          </a:xfrm>
          <a:prstGeom prst="rect">
            <a:avLst/>
          </a:prstGeom>
          <a:noFill/>
          <a:ln w="9525">
            <a:noFill/>
            <a:miter lim="800000"/>
            <a:headEnd/>
            <a:tailEnd/>
          </a:ln>
        </p:spPr>
        <p:txBody>
          <a:bodyPr lIns="91222" tIns="45612" rIns="91222" bIns="45612">
            <a:spAutoFit/>
          </a:bodyPr>
          <a:lstStyle/>
          <a:p>
            <a:pPr algn="l" defTabSz="912767" eaLnBrk="1" hangingPunct="1">
              <a:spcBef>
                <a:spcPct val="50000"/>
              </a:spcBef>
            </a:pPr>
            <a:r>
              <a:rPr lang="en-US" altLang="ja-JP" sz="3400" dirty="0">
                <a:solidFill>
                  <a:srgbClr val="9A8504"/>
                </a:solidFill>
                <a:latin typeface="Arial" charset="0"/>
                <a:cs typeface="Arial" charset="0"/>
              </a:rPr>
              <a:t>Ecuador</a:t>
            </a:r>
          </a:p>
        </p:txBody>
      </p:sp>
      <p:sp>
        <p:nvSpPr>
          <p:cNvPr id="110596" name="Text Box 5"/>
          <p:cNvSpPr txBox="1">
            <a:spLocks noChangeArrowheads="1"/>
          </p:cNvSpPr>
          <p:nvPr/>
        </p:nvSpPr>
        <p:spPr bwMode="auto">
          <a:xfrm>
            <a:off x="361950" y="4645025"/>
            <a:ext cx="1695450" cy="1098550"/>
          </a:xfrm>
          <a:prstGeom prst="rect">
            <a:avLst/>
          </a:prstGeom>
          <a:solidFill>
            <a:schemeClr val="bg1"/>
          </a:solidFill>
          <a:ln w="9525">
            <a:noFill/>
            <a:miter lim="800000"/>
            <a:headEnd/>
            <a:tailEnd/>
          </a:ln>
        </p:spPr>
        <p:txBody>
          <a:bodyPr lIns="81898" tIns="40948" rIns="81898" bIns="40948">
            <a:spAutoFit/>
          </a:bodyPr>
          <a:lstStyle/>
          <a:p>
            <a:pPr algn="l" defTabSz="912767">
              <a:spcBef>
                <a:spcPct val="50000"/>
              </a:spcBef>
            </a:pPr>
            <a:r>
              <a:rPr lang="en-US" sz="2200" dirty="0">
                <a:solidFill>
                  <a:srgbClr val="B21B02"/>
                </a:solidFill>
                <a:latin typeface="Arial" charset="0"/>
                <a:cs typeface="Arial" charset="0"/>
              </a:rPr>
              <a:t>Ecological Footprint</a:t>
            </a:r>
            <a:br>
              <a:rPr lang="en-US" sz="2200" dirty="0">
                <a:solidFill>
                  <a:srgbClr val="B21B02"/>
                </a:solidFill>
                <a:latin typeface="Arial" charset="0"/>
                <a:cs typeface="Arial" charset="0"/>
              </a:rPr>
            </a:br>
            <a:r>
              <a:rPr lang="en-US" sz="2200" dirty="0">
                <a:solidFill>
                  <a:srgbClr val="B21B02"/>
                </a:solidFill>
                <a:latin typeface="Arial" charset="0"/>
                <a:cs typeface="Arial" charset="0"/>
              </a:rPr>
              <a:t>per person</a:t>
            </a:r>
          </a:p>
        </p:txBody>
      </p:sp>
      <p:sp>
        <p:nvSpPr>
          <p:cNvPr id="110597" name="Text Box 7"/>
          <p:cNvSpPr txBox="1">
            <a:spLocks noChangeArrowheads="1"/>
          </p:cNvSpPr>
          <p:nvPr/>
        </p:nvSpPr>
        <p:spPr bwMode="auto">
          <a:xfrm>
            <a:off x="360368" y="2209809"/>
            <a:ext cx="1925637" cy="760413"/>
          </a:xfrm>
          <a:prstGeom prst="rect">
            <a:avLst/>
          </a:prstGeom>
          <a:solidFill>
            <a:schemeClr val="bg1">
              <a:alpha val="0"/>
            </a:schemeClr>
          </a:solidFill>
          <a:ln w="9525">
            <a:noFill/>
            <a:miter lim="800000"/>
            <a:headEnd/>
            <a:tailEnd/>
          </a:ln>
        </p:spPr>
        <p:txBody>
          <a:bodyPr lIns="81898" tIns="40948" rIns="81898" bIns="40948">
            <a:spAutoFit/>
          </a:bodyPr>
          <a:lstStyle/>
          <a:p>
            <a:pPr algn="l" defTabSz="912767">
              <a:spcBef>
                <a:spcPct val="50000"/>
              </a:spcBef>
            </a:pPr>
            <a:r>
              <a:rPr lang="en-US" sz="2200" dirty="0">
                <a:solidFill>
                  <a:srgbClr val="1C884F"/>
                </a:solidFill>
                <a:latin typeface="Arial" charset="0"/>
                <a:cs typeface="Arial" charset="0"/>
              </a:rPr>
              <a:t>Biocapacity per person</a:t>
            </a:r>
          </a:p>
        </p:txBody>
      </p:sp>
      <p:sp>
        <p:nvSpPr>
          <p:cNvPr id="110598" name="Line 6"/>
          <p:cNvSpPr>
            <a:spLocks noChangeShapeType="1"/>
          </p:cNvSpPr>
          <p:nvPr/>
        </p:nvSpPr>
        <p:spPr bwMode="auto">
          <a:xfrm flipV="1">
            <a:off x="1981200" y="5334000"/>
            <a:ext cx="1143000" cy="228600"/>
          </a:xfrm>
          <a:prstGeom prst="line">
            <a:avLst/>
          </a:prstGeom>
          <a:noFill/>
          <a:ln w="63500">
            <a:solidFill>
              <a:srgbClr val="B21B02"/>
            </a:solidFill>
            <a:round/>
            <a:headEnd/>
            <a:tailEnd type="triangle" w="med" len="med"/>
          </a:ln>
        </p:spPr>
        <p:txBody>
          <a:bodyPr lIns="81908" tIns="40953" rIns="81908" bIns="40953"/>
          <a:lstStyle/>
          <a:p>
            <a:pPr algn="l" defTabSz="912767" eaLnBrk="1" hangingPunct="1">
              <a:spcBef>
                <a:spcPct val="0"/>
              </a:spcBef>
            </a:pPr>
            <a:endParaRPr lang="en-US" sz="1800" b="0">
              <a:solidFill>
                <a:srgbClr val="000000"/>
              </a:solidFill>
              <a:latin typeface="Arial" charset="0"/>
              <a:cs typeface="Arial" charset="0"/>
            </a:endParaRPr>
          </a:p>
        </p:txBody>
      </p:sp>
      <p:sp>
        <p:nvSpPr>
          <p:cNvPr id="110599" name="Line 8"/>
          <p:cNvSpPr>
            <a:spLocks noChangeShapeType="1"/>
          </p:cNvSpPr>
          <p:nvPr/>
        </p:nvSpPr>
        <p:spPr bwMode="auto">
          <a:xfrm>
            <a:off x="2133600" y="2438400"/>
            <a:ext cx="1066800" cy="76200"/>
          </a:xfrm>
          <a:prstGeom prst="line">
            <a:avLst/>
          </a:prstGeom>
          <a:noFill/>
          <a:ln w="63500">
            <a:solidFill>
              <a:srgbClr val="1C884F"/>
            </a:solidFill>
            <a:round/>
            <a:headEnd/>
            <a:tailEnd type="triangle" w="med" len="med"/>
          </a:ln>
        </p:spPr>
        <p:txBody>
          <a:bodyPr lIns="81908" tIns="40953" rIns="81908" bIns="40953"/>
          <a:lstStyle/>
          <a:p>
            <a:pPr algn="l" defTabSz="912767" eaLnBrk="1" hangingPunct="1">
              <a:spcBef>
                <a:spcPct val="0"/>
              </a:spcBef>
            </a:pPr>
            <a:endParaRPr lang="en-US" sz="1800" b="0">
              <a:solidFill>
                <a:srgbClr val="000000"/>
              </a:solidFill>
              <a:latin typeface="Arial" charset="0"/>
              <a:cs typeface="Arial" charset="0"/>
            </a:endParaRPr>
          </a:p>
        </p:txBody>
      </p:sp>
      <p:sp>
        <p:nvSpPr>
          <p:cNvPr id="110600" name="Rectangle 10"/>
          <p:cNvSpPr>
            <a:spLocks noChangeArrowheads="1"/>
          </p:cNvSpPr>
          <p:nvPr/>
        </p:nvSpPr>
        <p:spPr bwMode="auto">
          <a:xfrm>
            <a:off x="8305800" y="2743200"/>
            <a:ext cx="1295400" cy="1143000"/>
          </a:xfrm>
          <a:prstGeom prst="rect">
            <a:avLst/>
          </a:prstGeom>
          <a:solidFill>
            <a:schemeClr val="bg1"/>
          </a:solidFill>
          <a:ln w="9525" algn="ctr">
            <a:noFill/>
            <a:round/>
            <a:headEnd/>
            <a:tailEnd/>
          </a:ln>
        </p:spPr>
        <p:txBody>
          <a:bodyPr lIns="91435" tIns="45718" rIns="91435" bIns="45718"/>
          <a:lstStyle/>
          <a:p>
            <a:pPr algn="l" defTabSz="914353">
              <a:spcBef>
                <a:spcPct val="0"/>
              </a:spcBef>
            </a:pPr>
            <a:endParaRPr lang="en-US" sz="2500" b="0" i="1" dirty="0">
              <a:solidFill>
                <a:srgbClr val="000000"/>
              </a:solidFill>
              <a:latin typeface="Times" pitchFamily="18" charset="0"/>
              <a:cs typeface="Arial" charset="0"/>
            </a:endParaRPr>
          </a:p>
        </p:txBody>
      </p:sp>
      <p:sp>
        <p:nvSpPr>
          <p:cNvPr id="10"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16</a:t>
            </a:fld>
            <a:endParaRPr lang="en-US" sz="2900" dirty="0">
              <a:solidFill>
                <a:srgbClr val="000099"/>
              </a:solidFill>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10-02 at 11.27.31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24627" cy="6858000"/>
          </a:xfrm>
          <a:prstGeom prst="rect">
            <a:avLst/>
          </a:prstGeom>
        </p:spPr>
      </p:pic>
      <p:sp>
        <p:nvSpPr>
          <p:cNvPr id="4" name="Footer Placeholder 3"/>
          <p:cNvSpPr>
            <a:spLocks noGrp="1"/>
          </p:cNvSpPr>
          <p:nvPr>
            <p:ph type="ftr" sz="quarter" idx="10"/>
          </p:nvPr>
        </p:nvSpPr>
        <p:spPr/>
        <p:txBody>
          <a:bodyPr/>
          <a:lstStyle/>
          <a:p>
            <a:fld id="{3C3CD78E-7F1A-40FE-A149-8D7595766C4B}" type="slidenum">
              <a:rPr lang="en-US" smtClean="0"/>
              <a:pPr/>
              <a:t>17</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fld id="{3C3CD78E-7F1A-40FE-A149-8D7595766C4B}" type="slidenum">
              <a:rPr lang="en-US" smtClean="0"/>
              <a:pPr/>
              <a:t>18</a:t>
            </a:fld>
            <a:endParaRPr lang="en-US"/>
          </a:p>
        </p:txBody>
      </p:sp>
      <p:sp>
        <p:nvSpPr>
          <p:cNvPr id="6" name="Text Box 9"/>
          <p:cNvSpPr txBox="1">
            <a:spLocks noChangeArrowheads="1"/>
          </p:cNvSpPr>
          <p:nvPr/>
        </p:nvSpPr>
        <p:spPr bwMode="auto">
          <a:xfrm>
            <a:off x="8588487" y="626890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18</a:t>
            </a:fld>
            <a:endParaRPr lang="en-US" sz="2900" dirty="0">
              <a:solidFill>
                <a:srgbClr val="000099"/>
              </a:solidFill>
            </a:endParaRPr>
          </a:p>
        </p:txBody>
      </p:sp>
      <p:pic>
        <p:nvPicPr>
          <p:cNvPr id="2" name="Picture 1" descr="Screen Shot 2015-10-02 at 11.28.5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809656"/>
          </a:xfrm>
          <a:prstGeom prst="rect">
            <a:avLst/>
          </a:prstGeom>
        </p:spPr>
      </p:pic>
      <p:pic>
        <p:nvPicPr>
          <p:cNvPr id="3" name="Picture 2" descr="Screen Shot 2015-10-02 at 11.29.09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42" y="2772561"/>
            <a:ext cx="9144000" cy="4085439"/>
          </a:xfrm>
          <a:prstGeom prst="rect">
            <a:avLst/>
          </a:prstGeom>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b="1" dirty="0" smtClean="0"/>
              <a:t>   Dilemma:</a:t>
            </a:r>
            <a:endParaRPr lang="en-US" sz="4800" b="1" dirty="0"/>
          </a:p>
        </p:txBody>
      </p:sp>
      <p:sp>
        <p:nvSpPr>
          <p:cNvPr id="3" name="Content Placeholder 2"/>
          <p:cNvSpPr>
            <a:spLocks noGrp="1"/>
          </p:cNvSpPr>
          <p:nvPr>
            <p:ph idx="1"/>
          </p:nvPr>
        </p:nvSpPr>
        <p:spPr>
          <a:xfrm>
            <a:off x="998802" y="2113152"/>
            <a:ext cx="2611437" cy="577850"/>
          </a:xfrm>
        </p:spPr>
        <p:txBody>
          <a:bodyPr>
            <a:normAutofit fontScale="92500" lnSpcReduction="10000"/>
          </a:bodyPr>
          <a:lstStyle/>
          <a:p>
            <a:pPr>
              <a:buNone/>
            </a:pPr>
            <a:r>
              <a:rPr lang="en-US" sz="3600" dirty="0" smtClean="0">
                <a:solidFill>
                  <a:srgbClr val="008000"/>
                </a:solidFill>
              </a:rPr>
              <a:t>Sustainable</a:t>
            </a:r>
            <a:endParaRPr lang="en-US" sz="3600" dirty="0">
              <a:solidFill>
                <a:srgbClr val="008000"/>
              </a:solidFill>
            </a:endParaRPr>
          </a:p>
        </p:txBody>
      </p:sp>
      <p:sp>
        <p:nvSpPr>
          <p:cNvPr id="4" name="Content Placeholder 2"/>
          <p:cNvSpPr txBox="1">
            <a:spLocks/>
          </p:cNvSpPr>
          <p:nvPr/>
        </p:nvSpPr>
        <p:spPr bwMode="auto">
          <a:xfrm>
            <a:off x="5381104" y="2131018"/>
            <a:ext cx="3068637" cy="577850"/>
          </a:xfrm>
          <a:prstGeom prst="rect">
            <a:avLst/>
          </a:prstGeom>
          <a:noFill/>
          <a:ln w="9525">
            <a:noFill/>
            <a:miter lim="800000"/>
            <a:headEnd/>
            <a:tailEnd/>
          </a:ln>
        </p:spPr>
        <p:txBody>
          <a:bodyPr vert="horz" wrap="square" lIns="81976" tIns="40986" rIns="81976" bIns="40986" numCol="1" anchor="t" anchorCtr="0" compatLnSpc="1">
            <a:prstTxWarp prst="textNoShape">
              <a:avLst/>
            </a:prstTxWarp>
          </a:bodyPr>
          <a:lstStyle/>
          <a:p>
            <a:pPr marL="342900" indent="-342900" algn="r" eaLnBrk="0" hangingPunct="0">
              <a:lnSpc>
                <a:spcPct val="80000"/>
              </a:lnSpc>
              <a:spcBef>
                <a:spcPct val="20000"/>
              </a:spcBef>
            </a:pPr>
            <a:r>
              <a:rPr lang="en-US" sz="3600" kern="0" dirty="0" smtClean="0">
                <a:solidFill>
                  <a:srgbClr val="D60093"/>
                </a:solidFill>
              </a:rPr>
              <a:t>Development</a:t>
            </a:r>
            <a:endParaRPr lang="en-US" sz="3600" kern="0" dirty="0">
              <a:solidFill>
                <a:srgbClr val="D60093"/>
              </a:solidFill>
            </a:endParaRPr>
          </a:p>
        </p:txBody>
      </p:sp>
      <p:sp>
        <p:nvSpPr>
          <p:cNvPr id="5" name="Left-Right Arrow 4"/>
          <p:cNvSpPr/>
          <p:nvPr/>
        </p:nvSpPr>
        <p:spPr bwMode="auto">
          <a:xfrm>
            <a:off x="3995649" y="2144840"/>
            <a:ext cx="1152702" cy="364375"/>
          </a:xfrm>
          <a:prstGeom prst="lef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hangingPunct="0"/>
            <a:endParaRPr lang="en-US" sz="2500" i="1" smtClean="0">
              <a:solidFill>
                <a:srgbClr val="000000"/>
              </a:solidFill>
              <a:latin typeface="Times" pitchFamily="18" charset="0"/>
            </a:endParaRPr>
          </a:p>
        </p:txBody>
      </p:sp>
      <p:sp>
        <p:nvSpPr>
          <p:cNvPr id="6" name="Content Placeholder 2"/>
          <p:cNvSpPr txBox="1">
            <a:spLocks/>
          </p:cNvSpPr>
          <p:nvPr/>
        </p:nvSpPr>
        <p:spPr bwMode="auto">
          <a:xfrm>
            <a:off x="5456506" y="2660575"/>
            <a:ext cx="3068637" cy="577850"/>
          </a:xfrm>
          <a:prstGeom prst="rect">
            <a:avLst/>
          </a:prstGeom>
          <a:noFill/>
          <a:ln w="9525">
            <a:noFill/>
            <a:miter lim="800000"/>
            <a:headEnd/>
            <a:tailEnd/>
          </a:ln>
        </p:spPr>
        <p:txBody>
          <a:bodyPr vert="horz" wrap="square" lIns="81976" tIns="40986" rIns="81976" bIns="40986" numCol="1" anchor="t" anchorCtr="0" compatLnSpc="1">
            <a:prstTxWarp prst="textNoShape">
              <a:avLst/>
            </a:prstTxWarp>
          </a:bodyPr>
          <a:lstStyle/>
          <a:p>
            <a:pPr marL="342900" indent="-342900" eaLnBrk="0" hangingPunct="0">
              <a:lnSpc>
                <a:spcPct val="80000"/>
              </a:lnSpc>
              <a:spcBef>
                <a:spcPct val="20000"/>
              </a:spcBef>
            </a:pPr>
            <a:r>
              <a:rPr lang="en-US" sz="3600" kern="0" dirty="0" smtClean="0">
                <a:solidFill>
                  <a:srgbClr val="D60093"/>
                </a:solidFill>
                <a:latin typeface="Arial"/>
              </a:rPr>
              <a:t>   </a:t>
            </a:r>
            <a:br>
              <a:rPr lang="en-US" sz="3600" kern="0" dirty="0" smtClean="0">
                <a:solidFill>
                  <a:srgbClr val="D60093"/>
                </a:solidFill>
                <a:latin typeface="Arial"/>
              </a:rPr>
            </a:br>
            <a:r>
              <a:rPr lang="en-US" sz="3200" kern="0" dirty="0" smtClean="0">
                <a:solidFill>
                  <a:srgbClr val="D60093"/>
                </a:solidFill>
              </a:rPr>
              <a:t>How well do we live?</a:t>
            </a:r>
            <a:r>
              <a:rPr lang="en-US" sz="3200" i="1" kern="0" dirty="0" smtClean="0">
                <a:solidFill>
                  <a:srgbClr val="D60093"/>
                </a:solidFill>
              </a:rPr>
              <a:t/>
            </a:r>
            <a:br>
              <a:rPr lang="en-US" sz="3200" i="1" kern="0" dirty="0" smtClean="0">
                <a:solidFill>
                  <a:srgbClr val="D60093"/>
                </a:solidFill>
              </a:rPr>
            </a:br>
            <a:r>
              <a:rPr lang="en-US" sz="3200" i="1" kern="0" dirty="0" smtClean="0">
                <a:solidFill>
                  <a:srgbClr val="D60093"/>
                </a:solidFill>
              </a:rPr>
              <a:t/>
            </a:r>
            <a:br>
              <a:rPr lang="en-US" sz="3200" i="1" kern="0" dirty="0" smtClean="0">
                <a:solidFill>
                  <a:srgbClr val="D60093"/>
                </a:solidFill>
              </a:rPr>
            </a:br>
            <a:r>
              <a:rPr lang="en-US" sz="3200" i="1" kern="0" dirty="0" smtClean="0">
                <a:solidFill>
                  <a:srgbClr val="D60093"/>
                </a:solidFill>
              </a:rPr>
              <a:t/>
            </a:r>
            <a:br>
              <a:rPr lang="en-US" sz="3200" i="1" kern="0" dirty="0" smtClean="0">
                <a:solidFill>
                  <a:srgbClr val="D60093"/>
                </a:solidFill>
              </a:rPr>
            </a:br>
            <a:r>
              <a:rPr lang="en-US" sz="3200" i="1" kern="0" dirty="0" smtClean="0">
                <a:solidFill>
                  <a:srgbClr val="D60093"/>
                </a:solidFill>
              </a:rPr>
              <a:t/>
            </a:r>
            <a:br>
              <a:rPr lang="en-US" sz="3200" i="1" kern="0" dirty="0" smtClean="0">
                <a:solidFill>
                  <a:srgbClr val="D60093"/>
                </a:solidFill>
              </a:rPr>
            </a:br>
            <a:r>
              <a:rPr lang="en-US" sz="3200" i="1" kern="0" dirty="0" smtClean="0">
                <a:solidFill>
                  <a:srgbClr val="D60093"/>
                </a:solidFill>
              </a:rPr>
              <a:t>      “</a:t>
            </a:r>
            <a:r>
              <a:rPr lang="en-US" sz="3200" b="0" i="1" kern="0" dirty="0" smtClean="0">
                <a:solidFill>
                  <a:srgbClr val="D60093"/>
                </a:solidFill>
              </a:rPr>
              <a:t>HDI</a:t>
            </a:r>
            <a:r>
              <a:rPr lang="en-US" sz="3200" i="1" kern="0" dirty="0" smtClean="0">
                <a:solidFill>
                  <a:srgbClr val="D60093"/>
                </a:solidFill>
              </a:rPr>
              <a:t>” </a:t>
            </a:r>
            <a:endParaRPr lang="en-US" sz="3200" b="0" kern="0" dirty="0">
              <a:solidFill>
                <a:srgbClr val="D60093"/>
              </a:solidFill>
            </a:endParaRPr>
          </a:p>
        </p:txBody>
      </p:sp>
      <p:sp>
        <p:nvSpPr>
          <p:cNvPr id="7" name="Content Placeholder 2"/>
          <p:cNvSpPr txBox="1">
            <a:spLocks/>
          </p:cNvSpPr>
          <p:nvPr/>
        </p:nvSpPr>
        <p:spPr bwMode="auto">
          <a:xfrm>
            <a:off x="291081" y="3052472"/>
            <a:ext cx="4057650" cy="577850"/>
          </a:xfrm>
          <a:prstGeom prst="rect">
            <a:avLst/>
          </a:prstGeom>
          <a:noFill/>
          <a:ln w="9525">
            <a:noFill/>
            <a:miter lim="800000"/>
            <a:headEnd/>
            <a:tailEnd/>
          </a:ln>
        </p:spPr>
        <p:txBody>
          <a:bodyPr vert="horz" wrap="square" lIns="81976" tIns="40986" rIns="81976" bIns="40986" numCol="1" anchor="t" anchorCtr="0" compatLnSpc="1">
            <a:prstTxWarp prst="textNoShape">
              <a:avLst/>
            </a:prstTxWarp>
          </a:bodyPr>
          <a:lstStyle/>
          <a:p>
            <a:pPr marL="342900" indent="-342900" eaLnBrk="0" hangingPunct="0">
              <a:lnSpc>
                <a:spcPct val="80000"/>
              </a:lnSpc>
              <a:spcBef>
                <a:spcPct val="20000"/>
              </a:spcBef>
            </a:pPr>
            <a:r>
              <a:rPr lang="en-US" sz="3600" kern="0" dirty="0" smtClean="0">
                <a:solidFill>
                  <a:srgbClr val="008000"/>
                </a:solidFill>
                <a:latin typeface="Arial"/>
              </a:rPr>
              <a:t>   </a:t>
            </a:r>
            <a:r>
              <a:rPr lang="en-US" sz="3200" kern="0" dirty="0" smtClean="0">
                <a:solidFill>
                  <a:srgbClr val="008000"/>
                </a:solidFill>
              </a:rPr>
              <a:t>How many resources does it take compared to what we have?</a:t>
            </a:r>
            <a:r>
              <a:rPr lang="en-US" sz="3200" i="1" kern="0" dirty="0" smtClean="0">
                <a:solidFill>
                  <a:srgbClr val="008000"/>
                </a:solidFill>
              </a:rPr>
              <a:t/>
            </a:r>
            <a:br>
              <a:rPr lang="en-US" sz="3200" i="1" kern="0" dirty="0" smtClean="0">
                <a:solidFill>
                  <a:srgbClr val="008000"/>
                </a:solidFill>
              </a:rPr>
            </a:br>
            <a:r>
              <a:rPr lang="en-US" sz="3200" i="1" kern="0" dirty="0" smtClean="0">
                <a:solidFill>
                  <a:srgbClr val="008000"/>
                </a:solidFill>
              </a:rPr>
              <a:t/>
            </a:r>
            <a:br>
              <a:rPr lang="en-US" sz="3200" i="1" kern="0" dirty="0" smtClean="0">
                <a:solidFill>
                  <a:srgbClr val="008000"/>
                </a:solidFill>
              </a:rPr>
            </a:br>
            <a:r>
              <a:rPr lang="en-US" sz="3200" i="1" kern="0" dirty="0" smtClean="0">
                <a:solidFill>
                  <a:srgbClr val="008000"/>
                </a:solidFill>
              </a:rPr>
              <a:t>        “</a:t>
            </a:r>
            <a:r>
              <a:rPr lang="en-US" sz="3200" b="0" i="1" kern="0" dirty="0" smtClean="0">
                <a:solidFill>
                  <a:srgbClr val="008000"/>
                </a:solidFill>
              </a:rPr>
              <a:t>Footprint</a:t>
            </a:r>
            <a:r>
              <a:rPr lang="en-US" sz="3200" i="1" kern="0" dirty="0" smtClean="0">
                <a:solidFill>
                  <a:srgbClr val="008000"/>
                </a:solidFill>
              </a:rPr>
              <a:t>”</a:t>
            </a:r>
            <a:endParaRPr lang="en-US" sz="3600" i="1" kern="0" dirty="0">
              <a:solidFill>
                <a:srgbClr val="008000"/>
              </a:solidFill>
            </a:endParaRPr>
          </a:p>
        </p:txBody>
      </p:sp>
      <p:sp>
        <p:nvSpPr>
          <p:cNvPr id="8" name="Text Box 9"/>
          <p:cNvSpPr txBox="1">
            <a:spLocks noChangeArrowheads="1"/>
          </p:cNvSpPr>
          <p:nvPr/>
        </p:nvSpPr>
        <p:spPr bwMode="auto">
          <a:xfrm>
            <a:off x="8512925" y="6297295"/>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b="1">
                <a:solidFill>
                  <a:srgbClr val="003399"/>
                </a:solidFill>
              </a:rPr>
              <a:pPr>
                <a:spcBef>
                  <a:spcPct val="50000"/>
                </a:spcBef>
              </a:pPr>
              <a:t>19</a:t>
            </a:fld>
            <a:endParaRPr lang="en-US" sz="2900" b="1" dirty="0">
              <a:solidFill>
                <a:srgbClr val="003399"/>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checkerboard(across)">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ox(in)">
                                      <p:cBhvr>
                                        <p:cTn id="20" dur="500"/>
                                        <p:tgtEl>
                                          <p:spTgt spid="6"/>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ox(in)">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animBg="1"/>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Today’s Theme: </a:t>
            </a:r>
            <a:br>
              <a:rPr lang="en-US" dirty="0" smtClean="0"/>
            </a:br>
            <a:r>
              <a:rPr lang="en-US" dirty="0" smtClean="0"/>
              <a:t>“What is our ideal demand on the biosphere?”</a:t>
            </a:r>
            <a:endParaRPr lang="en-US" dirty="0"/>
          </a:p>
        </p:txBody>
      </p:sp>
      <p:sp>
        <p:nvSpPr>
          <p:cNvPr id="4"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2</a:t>
            </a:fld>
            <a:endParaRPr lang="en-US" sz="2900" dirty="0">
              <a:solidFill>
                <a:srgbClr val="000099"/>
              </a:solidFill>
            </a:endParaRPr>
          </a:p>
        </p:txBody>
      </p:sp>
      <p:sp>
        <p:nvSpPr>
          <p:cNvPr id="5" name="Title 1"/>
          <p:cNvSpPr txBox="1">
            <a:spLocks/>
          </p:cNvSpPr>
          <p:nvPr/>
        </p:nvSpPr>
        <p:spPr>
          <a:xfrm>
            <a:off x="838200" y="4876800"/>
            <a:ext cx="7696200" cy="955675"/>
          </a:xfrm>
          <a:prstGeom prst="rect">
            <a:avLst/>
          </a:prstGeom>
          <a:solidFill>
            <a:schemeClr val="accent1">
              <a:lumMod val="20000"/>
              <a:lumOff val="80000"/>
            </a:schemeClr>
          </a:solidFill>
        </p:spPr>
        <p:txBody>
          <a:bodyPr vert="horz" lIns="91440" tIns="45720" rIns="91440" bIns="45720" rtlCol="0" anchor="ctr">
            <a:normAutofit fontScale="775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2800" b="1" dirty="0" smtClean="0">
                <a:latin typeface="+mj-lt"/>
                <a:ea typeface="+mj-ea"/>
                <a:cs typeface="+mj-cs"/>
              </a:rPr>
              <a:t>l</a:t>
            </a:r>
            <a:r>
              <a:rPr kumimoji="0" lang="en-US" sz="2800" b="1" i="0" u="none" strike="noStrike" kern="1200" cap="none" spc="0" normalizeH="0" baseline="0" noProof="0" dirty="0" err="1" smtClean="0">
                <a:ln>
                  <a:noFill/>
                </a:ln>
                <a:solidFill>
                  <a:schemeClr val="tx1"/>
                </a:solidFill>
                <a:effectLst/>
                <a:uLnTx/>
                <a:uFillTx/>
                <a:latin typeface="+mj-lt"/>
                <a:ea typeface="+mj-ea"/>
                <a:cs typeface="+mj-cs"/>
              </a:rPr>
              <a:t>ess</a:t>
            </a:r>
            <a:r>
              <a:rPr kumimoji="0" lang="en-US" sz="2800" b="1" i="0" u="none" strike="noStrike" kern="1200" cap="none" spc="0" normalizeH="0" baseline="0" noProof="0" dirty="0" smtClean="0">
                <a:ln>
                  <a:noFill/>
                </a:ln>
                <a:solidFill>
                  <a:schemeClr val="tx1"/>
                </a:solidFill>
                <a:effectLst/>
                <a:uLnTx/>
                <a:uFillTx/>
                <a:latin typeface="+mj-lt"/>
                <a:ea typeface="+mj-ea"/>
                <a:cs typeface="+mj-cs"/>
              </a:rPr>
              <a:t> would be harmful </a:t>
            </a:r>
            <a:r>
              <a:rPr kumimoji="0" lang="en-US" sz="2800" i="0" u="none" strike="noStrike" kern="1200" cap="none" spc="0" normalizeH="0" baseline="0" noProof="0" dirty="0" smtClean="0">
                <a:ln>
                  <a:noFill/>
                </a:ln>
                <a:solidFill>
                  <a:schemeClr val="tx1"/>
                </a:solidFill>
                <a:effectLst/>
                <a:uLnTx/>
                <a:uFillTx/>
                <a:latin typeface="+mj-lt"/>
                <a:ea typeface="+mj-ea"/>
                <a:cs typeface="+mj-cs"/>
              </a:rPr>
              <a:t>socially</a:t>
            </a: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2800" i="0" u="none" strike="noStrike" kern="1200" cap="none" spc="0" normalizeH="0" baseline="0" noProof="0" dirty="0" smtClean="0">
                <a:ln>
                  <a:noFill/>
                </a:ln>
                <a:solidFill>
                  <a:schemeClr val="tx1"/>
                </a:solidFill>
                <a:effectLst/>
                <a:uLnTx/>
                <a:uFillTx/>
                <a:latin typeface="+mj-lt"/>
                <a:ea typeface="+mj-ea"/>
                <a:cs typeface="+mj-cs"/>
              </a:rPr>
              <a:t/>
            </a:r>
            <a:br>
              <a:rPr kumimoji="0" lang="en-US" sz="2800" i="0" u="none" strike="noStrike" kern="1200" cap="none" spc="0" normalizeH="0" baseline="0" noProof="0" dirty="0" smtClean="0">
                <a:ln>
                  <a:noFill/>
                </a:ln>
                <a:solidFill>
                  <a:schemeClr val="tx1"/>
                </a:solidFill>
                <a:effectLst/>
                <a:uLnTx/>
                <a:uFillTx/>
                <a:latin typeface="+mj-lt"/>
                <a:ea typeface="+mj-ea"/>
                <a:cs typeface="+mj-cs"/>
              </a:rPr>
            </a:br>
            <a:r>
              <a:rPr kumimoji="0" lang="en-US" sz="2800" b="1" i="0" u="none" strike="noStrike" kern="1200" cap="none" spc="0" normalizeH="0" baseline="0" noProof="0" dirty="0" smtClean="0">
                <a:ln>
                  <a:noFill/>
                </a:ln>
                <a:solidFill>
                  <a:schemeClr val="tx1"/>
                </a:solidFill>
                <a:effectLst/>
                <a:uLnTx/>
                <a:uFillTx/>
                <a:latin typeface="+mj-lt"/>
                <a:ea typeface="+mj-ea"/>
                <a:cs typeface="+mj-cs"/>
              </a:rPr>
              <a:t>more would be harmful</a:t>
            </a:r>
            <a:r>
              <a:rPr kumimoji="0" lang="en-US" sz="2800" b="1" i="0" u="none" strike="noStrike" kern="1200" cap="none" spc="0" normalizeH="0" noProof="0" dirty="0" smtClean="0">
                <a:ln>
                  <a:noFill/>
                </a:ln>
                <a:solidFill>
                  <a:schemeClr val="tx1"/>
                </a:solidFill>
                <a:effectLst/>
                <a:uLnTx/>
                <a:uFillTx/>
                <a:latin typeface="+mj-lt"/>
                <a:ea typeface="+mj-ea"/>
                <a:cs typeface="+mj-cs"/>
              </a:rPr>
              <a:t> </a:t>
            </a:r>
            <a:r>
              <a:rPr kumimoji="0" lang="en-US" sz="2800" i="0" u="none" strike="noStrike" kern="1200" cap="none" spc="0" normalizeH="0" noProof="0" dirty="0" smtClean="0">
                <a:ln>
                  <a:noFill/>
                </a:ln>
                <a:solidFill>
                  <a:schemeClr val="tx1"/>
                </a:solidFill>
                <a:effectLst/>
                <a:uLnTx/>
                <a:uFillTx/>
                <a:latin typeface="+mj-lt"/>
                <a:ea typeface="+mj-ea"/>
                <a:cs typeface="+mj-cs"/>
              </a:rPr>
              <a:t>ecologically (and socially in the long run)</a:t>
            </a:r>
            <a:endParaRPr kumimoji="0" lang="en-US" sz="280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762002" y="2224315"/>
            <a:ext cx="7688934" cy="3838250"/>
          </a:xfrm>
          <a:prstGeom prst="rect">
            <a:avLst/>
          </a:prstGeom>
          <a:noFill/>
          <a:ln w="9525">
            <a:noFill/>
            <a:miter lim="800000"/>
            <a:headEnd/>
            <a:tailEnd/>
          </a:ln>
          <a:effectLst/>
        </p:spPr>
      </p:pic>
      <p:sp>
        <p:nvSpPr>
          <p:cNvPr id="47106" name="Rectangle 2"/>
          <p:cNvSpPr>
            <a:spLocks noGrp="1" noChangeArrowheads="1"/>
          </p:cNvSpPr>
          <p:nvPr>
            <p:ph type="title" idx="4294967295"/>
          </p:nvPr>
        </p:nvSpPr>
        <p:spPr>
          <a:xfrm>
            <a:off x="-80435" y="418916"/>
            <a:ext cx="8451273" cy="672353"/>
          </a:xfrm>
        </p:spPr>
        <p:txBody>
          <a:bodyPr lIns="82021" tIns="41010" rIns="82021" bIns="41010">
            <a:normAutofit fontScale="90000"/>
          </a:bodyPr>
          <a:lstStyle/>
          <a:p>
            <a:pPr eaLnBrk="1" hangingPunct="1"/>
            <a:r>
              <a:rPr lang="en-US" sz="3200" b="1" dirty="0" smtClean="0"/>
              <a:t>Measuring “</a:t>
            </a:r>
            <a:r>
              <a:rPr lang="en-US" sz="3200" b="1" dirty="0" smtClean="0">
                <a:solidFill>
                  <a:srgbClr val="008000"/>
                </a:solidFill>
              </a:rPr>
              <a:t>sustainable</a:t>
            </a:r>
            <a:r>
              <a:rPr lang="en-US" sz="3200" b="1" dirty="0" smtClean="0"/>
              <a:t> </a:t>
            </a:r>
            <a:r>
              <a:rPr lang="en-US" sz="3200" b="1" dirty="0" smtClean="0">
                <a:solidFill>
                  <a:srgbClr val="D60093"/>
                </a:solidFill>
              </a:rPr>
              <a:t>development</a:t>
            </a:r>
            <a:r>
              <a:rPr lang="en-US" sz="3200" b="1" dirty="0" smtClean="0"/>
              <a:t>”</a:t>
            </a:r>
            <a:r>
              <a:rPr lang="en-US" dirty="0" smtClean="0"/>
              <a:t> </a:t>
            </a:r>
          </a:p>
        </p:txBody>
      </p:sp>
      <p:sp>
        <p:nvSpPr>
          <p:cNvPr id="47107" name="Rectangle 3"/>
          <p:cNvSpPr>
            <a:spLocks noGrp="1" noChangeArrowheads="1"/>
          </p:cNvSpPr>
          <p:nvPr>
            <p:ph type="body" idx="4294967295"/>
          </p:nvPr>
        </p:nvSpPr>
        <p:spPr>
          <a:xfrm>
            <a:off x="625366" y="2206247"/>
            <a:ext cx="7772400" cy="3147235"/>
          </a:xfrm>
          <a:solidFill>
            <a:schemeClr val="bg1"/>
          </a:solidFill>
        </p:spPr>
        <p:txBody>
          <a:bodyPr lIns="82021" tIns="41010" rIns="82021" bIns="41010"/>
          <a:lstStyle/>
          <a:p>
            <a:pPr eaLnBrk="1" hangingPunct="1"/>
            <a:endParaRPr lang="de-CH" dirty="0" smtClean="0"/>
          </a:p>
        </p:txBody>
      </p:sp>
      <p:grpSp>
        <p:nvGrpSpPr>
          <p:cNvPr id="2" name="Group 7"/>
          <p:cNvGrpSpPr>
            <a:grpSpLocks/>
          </p:cNvGrpSpPr>
          <p:nvPr/>
        </p:nvGrpSpPr>
        <p:grpSpPr bwMode="auto">
          <a:xfrm>
            <a:off x="914981" y="5607153"/>
            <a:ext cx="7094682" cy="672353"/>
            <a:chOff x="634" y="4003"/>
            <a:chExt cx="4916" cy="480"/>
          </a:xfrm>
        </p:grpSpPr>
        <p:sp>
          <p:nvSpPr>
            <p:cNvPr id="47113" name="Rectangle 2"/>
            <p:cNvSpPr>
              <a:spLocks noChangeArrowheads="1"/>
            </p:cNvSpPr>
            <p:nvPr/>
          </p:nvSpPr>
          <p:spPr bwMode="auto">
            <a:xfrm>
              <a:off x="4488" y="4003"/>
              <a:ext cx="1062" cy="480"/>
            </a:xfrm>
            <a:prstGeom prst="rect">
              <a:avLst/>
            </a:prstGeom>
            <a:noFill/>
            <a:ln w="9525">
              <a:noFill/>
              <a:miter lim="800000"/>
              <a:headEnd/>
              <a:tailEnd/>
            </a:ln>
          </p:spPr>
          <p:txBody>
            <a:bodyPr lIns="91429" tIns="45715" rIns="91429" bIns="45715"/>
            <a:lstStyle/>
            <a:p>
              <a:pPr defTabSz="914287"/>
              <a:r>
                <a:rPr lang="en-US" sz="3200" b="1" dirty="0">
                  <a:solidFill>
                    <a:srgbClr val="133267"/>
                  </a:solidFill>
                  <a:latin typeface="Arial" pitchFamily="34" charset="0"/>
                  <a:sym typeface="Wingdings 3" pitchFamily="18" charset="2"/>
                </a:rPr>
                <a:t></a:t>
              </a:r>
              <a:r>
                <a:rPr lang="en-US" sz="3200" b="1" dirty="0">
                  <a:solidFill>
                    <a:srgbClr val="D60093"/>
                  </a:solidFill>
                  <a:latin typeface="Arial" pitchFamily="34" charset="0"/>
                </a:rPr>
                <a:t>HDI</a:t>
              </a:r>
              <a:endParaRPr lang="en-US" i="0" dirty="0">
                <a:solidFill>
                  <a:srgbClr val="D60093"/>
                </a:solidFill>
                <a:latin typeface="Arial" pitchFamily="34" charset="0"/>
              </a:endParaRPr>
            </a:p>
          </p:txBody>
        </p:sp>
        <p:sp>
          <p:nvSpPr>
            <p:cNvPr id="47112" name="Rectangle 2"/>
            <p:cNvSpPr>
              <a:spLocks noChangeArrowheads="1"/>
            </p:cNvSpPr>
            <p:nvPr/>
          </p:nvSpPr>
          <p:spPr bwMode="auto">
            <a:xfrm>
              <a:off x="634" y="4003"/>
              <a:ext cx="2124" cy="480"/>
            </a:xfrm>
            <a:prstGeom prst="rect">
              <a:avLst/>
            </a:prstGeom>
            <a:noFill/>
            <a:ln w="9525">
              <a:noFill/>
              <a:miter lim="800000"/>
              <a:headEnd/>
              <a:tailEnd/>
            </a:ln>
          </p:spPr>
          <p:txBody>
            <a:bodyPr lIns="91429" tIns="45715" rIns="91429" bIns="45715"/>
            <a:lstStyle/>
            <a:p>
              <a:pPr defTabSz="914287"/>
              <a:r>
                <a:rPr lang="en-US" sz="2900" b="1" dirty="0">
                  <a:solidFill>
                    <a:srgbClr val="D60093"/>
                  </a:solidFill>
                  <a:latin typeface="Arial" pitchFamily="34" charset="0"/>
                </a:rPr>
                <a:t>development</a:t>
              </a:r>
              <a:endParaRPr lang="en-US" sz="2900" dirty="0">
                <a:solidFill>
                  <a:srgbClr val="D60093"/>
                </a:solidFill>
                <a:latin typeface="Arial" pitchFamily="34" charset="0"/>
              </a:endParaRPr>
            </a:p>
          </p:txBody>
        </p:sp>
      </p:grpSp>
      <p:sp>
        <p:nvSpPr>
          <p:cNvPr id="9" name="Up Arrow 8"/>
          <p:cNvSpPr/>
          <p:nvPr/>
        </p:nvSpPr>
        <p:spPr bwMode="auto">
          <a:xfrm>
            <a:off x="1601971" y="2209804"/>
            <a:ext cx="150631" cy="3186229"/>
          </a:xfrm>
          <a:prstGeom prst="upArrow">
            <a:avLst/>
          </a:prstGeom>
          <a:solidFill>
            <a:schemeClr val="bg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pitchFamily="18" charset="0"/>
            </a:endParaRPr>
          </a:p>
        </p:txBody>
      </p:sp>
      <p:sp>
        <p:nvSpPr>
          <p:cNvPr id="10" name="TextBox 9"/>
          <p:cNvSpPr txBox="1"/>
          <p:nvPr/>
        </p:nvSpPr>
        <p:spPr>
          <a:xfrm>
            <a:off x="1066800" y="5105400"/>
            <a:ext cx="533400" cy="369332"/>
          </a:xfrm>
          <a:prstGeom prst="rect">
            <a:avLst/>
          </a:prstGeom>
          <a:solidFill>
            <a:schemeClr val="bg1"/>
          </a:solidFill>
        </p:spPr>
        <p:txBody>
          <a:bodyPr wrap="square" rtlCol="0">
            <a:spAutoFit/>
          </a:bodyPr>
          <a:lstStyle/>
          <a:p>
            <a:endParaRPr lang="en-US" dirty="0"/>
          </a:p>
        </p:txBody>
      </p:sp>
      <p:sp>
        <p:nvSpPr>
          <p:cNvPr id="11" name="Up Arrow 10"/>
          <p:cNvSpPr/>
          <p:nvPr/>
        </p:nvSpPr>
        <p:spPr bwMode="auto">
          <a:xfrm rot="5400000" flipH="1">
            <a:off x="4953288" y="1946253"/>
            <a:ext cx="221773" cy="6844866"/>
          </a:xfrm>
          <a:prstGeom prst="upArrow">
            <a:avLst>
              <a:gd name="adj1" fmla="val 50000"/>
              <a:gd name="adj2" fmla="val 61842"/>
            </a:avLst>
          </a:prstGeom>
          <a:solidFill>
            <a:schemeClr val="bg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pitchFamily="18" charset="0"/>
            </a:endParaRPr>
          </a:p>
        </p:txBody>
      </p:sp>
      <p:sp>
        <p:nvSpPr>
          <p:cNvPr id="12" name="Text Box 9"/>
          <p:cNvSpPr txBox="1">
            <a:spLocks noChangeArrowheads="1"/>
          </p:cNvSpPr>
          <p:nvPr/>
        </p:nvSpPr>
        <p:spPr bwMode="auto">
          <a:xfrm>
            <a:off x="8542194" y="6328865"/>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b="1">
                <a:solidFill>
                  <a:srgbClr val="003399"/>
                </a:solidFill>
              </a:rPr>
              <a:pPr>
                <a:spcBef>
                  <a:spcPct val="50000"/>
                </a:spcBef>
              </a:pPr>
              <a:t>20</a:t>
            </a:fld>
            <a:endParaRPr lang="en-US" sz="2900" b="1" dirty="0">
              <a:solidFill>
                <a:srgbClr val="003399"/>
              </a:solidFill>
            </a:endParaRPr>
          </a:p>
        </p:txBody>
      </p:sp>
      <p:sp>
        <p:nvSpPr>
          <p:cNvPr id="13" name="Rectangle 2"/>
          <p:cNvSpPr>
            <a:spLocks noChangeArrowheads="1"/>
          </p:cNvSpPr>
          <p:nvPr/>
        </p:nvSpPr>
        <p:spPr bwMode="auto">
          <a:xfrm rot="-5400000">
            <a:off x="6091322" y="3082636"/>
            <a:ext cx="5412630" cy="692727"/>
          </a:xfrm>
          <a:prstGeom prst="rect">
            <a:avLst/>
          </a:prstGeom>
          <a:noFill/>
          <a:ln w="9525">
            <a:noFill/>
            <a:miter lim="800000"/>
            <a:headEnd/>
            <a:tailEnd/>
          </a:ln>
        </p:spPr>
        <p:txBody>
          <a:bodyPr lIns="82021" tIns="41010" rIns="82021" bIns="41010"/>
          <a:lstStyle/>
          <a:p>
            <a:pPr defTabSz="914287"/>
            <a:r>
              <a:rPr lang="en-US" sz="3200" b="1" dirty="0">
                <a:solidFill>
                  <a:srgbClr val="133267"/>
                </a:solidFill>
                <a:latin typeface="Arial" pitchFamily="34" charset="0"/>
                <a:sym typeface="Wingdings 3" pitchFamily="18" charset="2"/>
              </a:rPr>
              <a:t></a:t>
            </a:r>
            <a:r>
              <a:rPr lang="en-US" sz="2400" b="1" dirty="0">
                <a:solidFill>
                  <a:srgbClr val="008000"/>
                </a:solidFill>
                <a:latin typeface="Arial" pitchFamily="34" charset="0"/>
              </a:rPr>
              <a:t>Sustainable (fits on one planet?)</a:t>
            </a:r>
            <a:endParaRPr lang="en-US" sz="2400" dirty="0">
              <a:solidFill>
                <a:srgbClr val="008000"/>
              </a:solidFill>
              <a:latin typeface="Arial" pitchFamily="34"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grpId="0" nodeType="clickEffect" nodePh="1">
                                  <p:stCondLst>
                                    <p:cond delay="0"/>
                                  </p:stCondLst>
                                  <p:endCondLst>
                                    <p:cond evt="begin" delay="0">
                                      <p:tn val="23"/>
                                    </p:cond>
                                  </p:endCondLst>
                                  <p:childTnLst>
                                    <p:anim calcmode="lin" valueType="num">
                                      <p:cBhvr additive="base">
                                        <p:cTn id="24" dur="3000"/>
                                        <p:tgtEl>
                                          <p:spTgt spid="47107">
                                            <p:txEl>
                                              <p:pRg st="0" end="0"/>
                                            </p:txEl>
                                          </p:spTgt>
                                        </p:tgtEl>
                                        <p:attrNameLst>
                                          <p:attrName>ppt_x</p:attrName>
                                        </p:attrNameLst>
                                      </p:cBhvr>
                                      <p:tavLst>
                                        <p:tav tm="0">
                                          <p:val>
                                            <p:strVal val="ppt_x"/>
                                          </p:val>
                                        </p:tav>
                                        <p:tav tm="100000">
                                          <p:val>
                                            <p:strVal val="ppt_x"/>
                                          </p:val>
                                        </p:tav>
                                      </p:tavLst>
                                    </p:anim>
                                    <p:anim calcmode="lin" valueType="num">
                                      <p:cBhvr additive="base">
                                        <p:cTn id="25" dur="3000"/>
                                        <p:tgtEl>
                                          <p:spTgt spid="47107">
                                            <p:txEl>
                                              <p:pRg st="0" end="0"/>
                                            </p:txEl>
                                          </p:spTgt>
                                        </p:tgtEl>
                                        <p:attrNameLst>
                                          <p:attrName>ppt_y</p:attrName>
                                        </p:attrNameLst>
                                      </p:cBhvr>
                                      <p:tavLst>
                                        <p:tav tm="0">
                                          <p:val>
                                            <p:strVal val="ppt_y"/>
                                          </p:val>
                                        </p:tav>
                                        <p:tav tm="100000">
                                          <p:val>
                                            <p:strVal val="1+ppt_h/2"/>
                                          </p:val>
                                        </p:tav>
                                      </p:tavLst>
                                    </p:anim>
                                    <p:set>
                                      <p:cBhvr>
                                        <p:cTn id="26" dur="1" fill="hold">
                                          <p:stCondLst>
                                            <p:cond delay="2999"/>
                                          </p:stCondLst>
                                        </p:cTn>
                                        <p:tgtEl>
                                          <p:spTgt spid="47107">
                                            <p:txEl>
                                              <p:pRg st="0" end="0"/>
                                            </p:txEl>
                                          </p:spTgt>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xit" presetSubtype="8" fill="hold" grpId="0" nodeType="clickEffect">
                                  <p:stCondLst>
                                    <p:cond delay="0"/>
                                  </p:stCondLst>
                                  <p:childTnLst>
                                    <p:anim calcmode="lin" valueType="num">
                                      <p:cBhvr additive="base">
                                        <p:cTn id="30" dur="3000"/>
                                        <p:tgtEl>
                                          <p:spTgt spid="47107">
                                            <p:bg/>
                                          </p:spTgt>
                                        </p:tgtEl>
                                        <p:attrNameLst>
                                          <p:attrName>ppt_x</p:attrName>
                                        </p:attrNameLst>
                                      </p:cBhvr>
                                      <p:tavLst>
                                        <p:tav tm="0">
                                          <p:val>
                                            <p:strVal val="ppt_x"/>
                                          </p:val>
                                        </p:tav>
                                        <p:tav tm="100000">
                                          <p:val>
                                            <p:strVal val="0-ppt_w/2"/>
                                          </p:val>
                                        </p:tav>
                                      </p:tavLst>
                                    </p:anim>
                                    <p:anim calcmode="lin" valueType="num">
                                      <p:cBhvr additive="base">
                                        <p:cTn id="31" dur="3000"/>
                                        <p:tgtEl>
                                          <p:spTgt spid="47107">
                                            <p:bg/>
                                          </p:spTgt>
                                        </p:tgtEl>
                                        <p:attrNameLst>
                                          <p:attrName>ppt_y</p:attrName>
                                        </p:attrNameLst>
                                      </p:cBhvr>
                                      <p:tavLst>
                                        <p:tav tm="0">
                                          <p:val>
                                            <p:strVal val="ppt_y"/>
                                          </p:val>
                                        </p:tav>
                                        <p:tav tm="100000">
                                          <p:val>
                                            <p:strVal val="ppt_y"/>
                                          </p:val>
                                        </p:tav>
                                      </p:tavLst>
                                    </p:anim>
                                    <p:set>
                                      <p:cBhvr>
                                        <p:cTn id="32" dur="1" fill="hold">
                                          <p:stCondLst>
                                            <p:cond delay="2999"/>
                                          </p:stCondLst>
                                        </p:cTn>
                                        <p:tgtEl>
                                          <p:spTgt spid="47107">
                                            <p:bg/>
                                          </p:spTgt>
                                        </p:tgtEl>
                                        <p:attrNameLst>
                                          <p:attrName>style.visibility</p:attrName>
                                        </p:attrNameLst>
                                      </p:cBhvr>
                                      <p:to>
                                        <p:strVal val="hidden"/>
                                      </p:to>
                                    </p:set>
                                  </p:childTnLst>
                                </p:cTn>
                              </p:par>
                              <p:par>
                                <p:cTn id="33" presetID="5" presetClass="exit" presetSubtype="10" fill="hold" grpId="0" nodeType="withEffect">
                                  <p:stCondLst>
                                    <p:cond delay="0"/>
                                  </p:stCondLst>
                                  <p:childTnLst>
                                    <p:animEffect transition="out" filter="checkerboard(across)">
                                      <p:cBhvr>
                                        <p:cTn id="34" dur="500"/>
                                        <p:tgtEl>
                                          <p:spTgt spid="10"/>
                                        </p:tgtEl>
                                      </p:cBhvr>
                                    </p:animEffect>
                                    <p:set>
                                      <p:cBhvr>
                                        <p:cTn id="35"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animBg="1"/>
      <p:bldP spid="9" grpId="0" animBg="1"/>
      <p:bldP spid="10" grpId="0" animBg="1"/>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762002" y="2224315"/>
            <a:ext cx="7688934" cy="3838250"/>
          </a:xfrm>
          <a:prstGeom prst="rect">
            <a:avLst/>
          </a:prstGeom>
          <a:noFill/>
          <a:ln w="9525">
            <a:noFill/>
            <a:miter lim="800000"/>
            <a:headEnd/>
            <a:tailEnd/>
          </a:ln>
          <a:effectLst/>
        </p:spPr>
      </p:pic>
      <p:grpSp>
        <p:nvGrpSpPr>
          <p:cNvPr id="2" name="Group 7"/>
          <p:cNvGrpSpPr>
            <a:grpSpLocks/>
          </p:cNvGrpSpPr>
          <p:nvPr/>
        </p:nvGrpSpPr>
        <p:grpSpPr bwMode="auto">
          <a:xfrm>
            <a:off x="914981" y="5607153"/>
            <a:ext cx="7094682" cy="672353"/>
            <a:chOff x="634" y="4003"/>
            <a:chExt cx="4916" cy="480"/>
          </a:xfrm>
        </p:grpSpPr>
        <p:sp>
          <p:nvSpPr>
            <p:cNvPr id="47113" name="Rectangle 2"/>
            <p:cNvSpPr>
              <a:spLocks noChangeArrowheads="1"/>
            </p:cNvSpPr>
            <p:nvPr/>
          </p:nvSpPr>
          <p:spPr bwMode="auto">
            <a:xfrm>
              <a:off x="4488" y="4003"/>
              <a:ext cx="1062" cy="480"/>
            </a:xfrm>
            <a:prstGeom prst="rect">
              <a:avLst/>
            </a:prstGeom>
            <a:noFill/>
            <a:ln w="9525">
              <a:noFill/>
              <a:miter lim="800000"/>
              <a:headEnd/>
              <a:tailEnd/>
            </a:ln>
          </p:spPr>
          <p:txBody>
            <a:bodyPr lIns="91429" tIns="45715" rIns="91429" bIns="45715"/>
            <a:lstStyle/>
            <a:p>
              <a:pPr defTabSz="914287"/>
              <a:r>
                <a:rPr lang="en-US" sz="3200" b="1" dirty="0">
                  <a:solidFill>
                    <a:srgbClr val="133267"/>
                  </a:solidFill>
                  <a:latin typeface="Arial" pitchFamily="34" charset="0"/>
                  <a:sym typeface="Wingdings 3" pitchFamily="18" charset="2"/>
                </a:rPr>
                <a:t></a:t>
              </a:r>
              <a:r>
                <a:rPr lang="en-US" sz="3200" b="1" dirty="0">
                  <a:solidFill>
                    <a:srgbClr val="D60093"/>
                  </a:solidFill>
                  <a:latin typeface="Arial" pitchFamily="34" charset="0"/>
                </a:rPr>
                <a:t>HDI</a:t>
              </a:r>
              <a:endParaRPr lang="en-US" i="0" dirty="0">
                <a:solidFill>
                  <a:srgbClr val="D60093"/>
                </a:solidFill>
                <a:latin typeface="Arial" pitchFamily="34" charset="0"/>
              </a:endParaRPr>
            </a:p>
          </p:txBody>
        </p:sp>
        <p:sp>
          <p:nvSpPr>
            <p:cNvPr id="47112" name="Rectangle 2"/>
            <p:cNvSpPr>
              <a:spLocks noChangeArrowheads="1"/>
            </p:cNvSpPr>
            <p:nvPr/>
          </p:nvSpPr>
          <p:spPr bwMode="auto">
            <a:xfrm>
              <a:off x="634" y="4003"/>
              <a:ext cx="2124" cy="480"/>
            </a:xfrm>
            <a:prstGeom prst="rect">
              <a:avLst/>
            </a:prstGeom>
            <a:noFill/>
            <a:ln w="9525">
              <a:noFill/>
              <a:miter lim="800000"/>
              <a:headEnd/>
              <a:tailEnd/>
            </a:ln>
          </p:spPr>
          <p:txBody>
            <a:bodyPr lIns="91429" tIns="45715" rIns="91429" bIns="45715"/>
            <a:lstStyle/>
            <a:p>
              <a:pPr defTabSz="914287"/>
              <a:r>
                <a:rPr lang="en-US" sz="2900" b="1" dirty="0">
                  <a:solidFill>
                    <a:srgbClr val="D60093"/>
                  </a:solidFill>
                  <a:latin typeface="Arial" pitchFamily="34" charset="0"/>
                </a:rPr>
                <a:t>development</a:t>
              </a:r>
              <a:endParaRPr lang="en-US" sz="2900" dirty="0">
                <a:solidFill>
                  <a:srgbClr val="D60093"/>
                </a:solidFill>
                <a:latin typeface="Arial" pitchFamily="34" charset="0"/>
              </a:endParaRPr>
            </a:p>
          </p:txBody>
        </p:sp>
      </p:grpSp>
      <p:sp>
        <p:nvSpPr>
          <p:cNvPr id="9" name="Up Arrow 8"/>
          <p:cNvSpPr/>
          <p:nvPr/>
        </p:nvSpPr>
        <p:spPr bwMode="auto">
          <a:xfrm>
            <a:off x="1601971" y="2209804"/>
            <a:ext cx="150631" cy="3186229"/>
          </a:xfrm>
          <a:prstGeom prst="upArrow">
            <a:avLst/>
          </a:prstGeom>
          <a:solidFill>
            <a:schemeClr val="bg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pitchFamily="18" charset="0"/>
            </a:endParaRPr>
          </a:p>
        </p:txBody>
      </p:sp>
      <p:sp>
        <p:nvSpPr>
          <p:cNvPr id="10" name="TextBox 9"/>
          <p:cNvSpPr txBox="1"/>
          <p:nvPr/>
        </p:nvSpPr>
        <p:spPr>
          <a:xfrm>
            <a:off x="1066800" y="5105400"/>
            <a:ext cx="533400" cy="369332"/>
          </a:xfrm>
          <a:prstGeom prst="rect">
            <a:avLst/>
          </a:prstGeom>
          <a:solidFill>
            <a:schemeClr val="bg1"/>
          </a:solidFill>
        </p:spPr>
        <p:txBody>
          <a:bodyPr wrap="square" rtlCol="0">
            <a:spAutoFit/>
          </a:bodyPr>
          <a:lstStyle/>
          <a:p>
            <a:endParaRPr lang="en-US" dirty="0"/>
          </a:p>
        </p:txBody>
      </p:sp>
      <p:sp>
        <p:nvSpPr>
          <p:cNvPr id="11" name="Up Arrow 10"/>
          <p:cNvSpPr/>
          <p:nvPr/>
        </p:nvSpPr>
        <p:spPr bwMode="auto">
          <a:xfrm rot="5400000" flipH="1">
            <a:off x="4953288" y="1946253"/>
            <a:ext cx="221773" cy="6844866"/>
          </a:xfrm>
          <a:prstGeom prst="upArrow">
            <a:avLst>
              <a:gd name="adj1" fmla="val 50000"/>
              <a:gd name="adj2" fmla="val 61842"/>
            </a:avLst>
          </a:prstGeom>
          <a:solidFill>
            <a:schemeClr val="bg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pitchFamily="18" charset="0"/>
            </a:endParaRPr>
          </a:p>
        </p:txBody>
      </p:sp>
      <p:grpSp>
        <p:nvGrpSpPr>
          <p:cNvPr id="3" name="Group 7"/>
          <p:cNvGrpSpPr>
            <a:grpSpLocks/>
          </p:cNvGrpSpPr>
          <p:nvPr/>
        </p:nvGrpSpPr>
        <p:grpSpPr bwMode="auto">
          <a:xfrm>
            <a:off x="3293391" y="2908935"/>
            <a:ext cx="3235027" cy="1543051"/>
            <a:chOff x="2541" y="2736"/>
            <a:chExt cx="2595" cy="1104"/>
          </a:xfrm>
        </p:grpSpPr>
        <p:sp>
          <p:nvSpPr>
            <p:cNvPr id="13" name="Line 8"/>
            <p:cNvSpPr>
              <a:spLocks noChangeShapeType="1"/>
            </p:cNvSpPr>
            <p:nvPr/>
          </p:nvSpPr>
          <p:spPr bwMode="auto">
            <a:xfrm flipV="1">
              <a:off x="3456" y="2736"/>
              <a:ext cx="1680" cy="1104"/>
            </a:xfrm>
            <a:prstGeom prst="line">
              <a:avLst/>
            </a:prstGeom>
            <a:noFill/>
            <a:ln w="127000">
              <a:solidFill>
                <a:srgbClr val="3366FF"/>
              </a:solidFill>
              <a:round/>
              <a:headEnd/>
              <a:tailEnd type="triangle" w="med" len="med"/>
            </a:ln>
          </p:spPr>
          <p:txBody>
            <a:bodyPr/>
            <a:lstStyle/>
            <a:p>
              <a:endParaRPr lang="en-US"/>
            </a:p>
          </p:txBody>
        </p:sp>
        <p:sp>
          <p:nvSpPr>
            <p:cNvPr id="14" name="Text Box 9"/>
            <p:cNvSpPr txBox="1">
              <a:spLocks noChangeArrowheads="1"/>
            </p:cNvSpPr>
            <p:nvPr/>
          </p:nvSpPr>
          <p:spPr bwMode="auto">
            <a:xfrm>
              <a:off x="2541" y="3180"/>
              <a:ext cx="1507" cy="330"/>
            </a:xfrm>
            <a:prstGeom prst="rect">
              <a:avLst/>
            </a:prstGeom>
            <a:noFill/>
            <a:ln w="9525">
              <a:noFill/>
              <a:miter lim="800000"/>
              <a:headEnd/>
              <a:tailEnd/>
            </a:ln>
          </p:spPr>
          <p:txBody>
            <a:bodyPr lIns="91418" tIns="45710" rIns="91418" bIns="45710">
              <a:spAutoFit/>
            </a:bodyPr>
            <a:lstStyle/>
            <a:p>
              <a:pPr eaLnBrk="0" hangingPunct="0">
                <a:spcBef>
                  <a:spcPct val="50000"/>
                </a:spcBef>
              </a:pPr>
              <a:r>
                <a:rPr lang="en-US" sz="1200" b="1" dirty="0">
                  <a:solidFill>
                    <a:srgbClr val="3366FF"/>
                  </a:solidFill>
                </a:rPr>
                <a:t>Conventional </a:t>
              </a:r>
              <a:r>
                <a:rPr lang="en-US" sz="1200" b="1" dirty="0" smtClean="0">
                  <a:solidFill>
                    <a:srgbClr val="3366FF"/>
                  </a:solidFill>
                </a:rPr>
                <a:t>belief</a:t>
              </a:r>
              <a:br>
                <a:rPr lang="en-US" sz="1200" b="1" dirty="0" smtClean="0">
                  <a:solidFill>
                    <a:srgbClr val="3366FF"/>
                  </a:solidFill>
                </a:rPr>
              </a:br>
              <a:r>
                <a:rPr lang="en-US" sz="1200" b="1" dirty="0" smtClean="0">
                  <a:solidFill>
                    <a:srgbClr val="3366FF"/>
                  </a:solidFill>
                </a:rPr>
                <a:t>(palliative)</a:t>
              </a:r>
              <a:endParaRPr lang="en-US" sz="1200" b="1" dirty="0">
                <a:solidFill>
                  <a:srgbClr val="3366FF"/>
                </a:solidFill>
              </a:endParaRPr>
            </a:p>
          </p:txBody>
        </p:sp>
      </p:grpSp>
      <p:grpSp>
        <p:nvGrpSpPr>
          <p:cNvPr id="4" name="Group 17"/>
          <p:cNvGrpSpPr>
            <a:grpSpLocks/>
          </p:cNvGrpSpPr>
          <p:nvPr/>
        </p:nvGrpSpPr>
        <p:grpSpPr bwMode="auto">
          <a:xfrm>
            <a:off x="4383688" y="4482410"/>
            <a:ext cx="3614226" cy="533573"/>
            <a:chOff x="3634" y="3732"/>
            <a:chExt cx="2400" cy="344"/>
          </a:xfrm>
        </p:grpSpPr>
        <p:sp>
          <p:nvSpPr>
            <p:cNvPr id="16" name="Line 18"/>
            <p:cNvSpPr>
              <a:spLocks noChangeShapeType="1"/>
            </p:cNvSpPr>
            <p:nvPr/>
          </p:nvSpPr>
          <p:spPr bwMode="auto">
            <a:xfrm>
              <a:off x="3634" y="3732"/>
              <a:ext cx="1316" cy="344"/>
            </a:xfrm>
            <a:prstGeom prst="line">
              <a:avLst/>
            </a:prstGeom>
            <a:noFill/>
            <a:ln w="127000">
              <a:solidFill>
                <a:srgbClr val="FF00FF"/>
              </a:solidFill>
              <a:round/>
              <a:headEnd/>
              <a:tailEnd type="triangle" w="med" len="med"/>
            </a:ln>
          </p:spPr>
          <p:txBody>
            <a:bodyPr/>
            <a:lstStyle/>
            <a:p>
              <a:endParaRPr lang="en-US"/>
            </a:p>
          </p:txBody>
        </p:sp>
        <p:sp>
          <p:nvSpPr>
            <p:cNvPr id="17" name="Text Box 19"/>
            <p:cNvSpPr txBox="1">
              <a:spLocks noChangeArrowheads="1"/>
            </p:cNvSpPr>
            <p:nvPr/>
          </p:nvSpPr>
          <p:spPr bwMode="auto">
            <a:xfrm>
              <a:off x="4829" y="3861"/>
              <a:ext cx="1205" cy="179"/>
            </a:xfrm>
            <a:prstGeom prst="rect">
              <a:avLst/>
            </a:prstGeom>
            <a:noFill/>
            <a:ln w="9525">
              <a:noFill/>
              <a:miter lim="800000"/>
              <a:headEnd/>
              <a:tailEnd/>
            </a:ln>
          </p:spPr>
          <p:txBody>
            <a:bodyPr lIns="91418" tIns="45710" rIns="91418" bIns="45710">
              <a:spAutoFit/>
            </a:bodyPr>
            <a:lstStyle/>
            <a:p>
              <a:pPr eaLnBrk="0" hangingPunct="0">
                <a:spcBef>
                  <a:spcPct val="50000"/>
                </a:spcBef>
              </a:pPr>
              <a:r>
                <a:rPr lang="en-US" sz="1200" dirty="0" smtClean="0">
                  <a:solidFill>
                    <a:srgbClr val="FF00FF"/>
                  </a:solidFill>
                </a:rPr>
                <a:t>T</a:t>
              </a:r>
              <a:r>
                <a:rPr lang="en-US" sz="1200" b="1" dirty="0" smtClean="0">
                  <a:solidFill>
                    <a:srgbClr val="FF00FF"/>
                  </a:solidFill>
                </a:rPr>
                <a:t>ransformative </a:t>
              </a:r>
              <a:r>
                <a:rPr lang="en-US" sz="1200" b="1" dirty="0">
                  <a:solidFill>
                    <a:srgbClr val="FF00FF"/>
                  </a:solidFill>
                </a:rPr>
                <a:t>path</a:t>
              </a:r>
            </a:p>
          </p:txBody>
        </p:sp>
      </p:grpSp>
      <p:sp>
        <p:nvSpPr>
          <p:cNvPr id="18" name="Oval 13"/>
          <p:cNvSpPr>
            <a:spLocks noChangeArrowheads="1"/>
          </p:cNvSpPr>
          <p:nvPr/>
        </p:nvSpPr>
        <p:spPr bwMode="auto">
          <a:xfrm>
            <a:off x="4191002" y="4267204"/>
            <a:ext cx="415925" cy="403225"/>
          </a:xfrm>
          <a:prstGeom prst="ellipse">
            <a:avLst/>
          </a:prstGeom>
          <a:noFill/>
          <a:ln w="34925">
            <a:solidFill>
              <a:srgbClr val="00FF00"/>
            </a:solidFill>
            <a:round/>
            <a:headEnd/>
            <a:tailEnd/>
          </a:ln>
        </p:spPr>
        <p:txBody>
          <a:bodyPr wrap="none" lIns="82030" tIns="41015" rIns="82030" bIns="41015" anchor="ctr"/>
          <a:lstStyle/>
          <a:p>
            <a:pPr eaLnBrk="0" hangingPunct="0"/>
            <a:endParaRPr lang="en-US">
              <a:solidFill>
                <a:srgbClr val="000000"/>
              </a:solidFill>
            </a:endParaRPr>
          </a:p>
        </p:txBody>
      </p:sp>
      <p:grpSp>
        <p:nvGrpSpPr>
          <p:cNvPr id="5" name="Group 14"/>
          <p:cNvGrpSpPr>
            <a:grpSpLocks/>
          </p:cNvGrpSpPr>
          <p:nvPr/>
        </p:nvGrpSpPr>
        <p:grpSpPr bwMode="auto">
          <a:xfrm>
            <a:off x="4132157" y="4267200"/>
            <a:ext cx="1307026" cy="1422851"/>
            <a:chOff x="3168" y="3696"/>
            <a:chExt cx="1165" cy="1016"/>
          </a:xfrm>
        </p:grpSpPr>
        <p:sp>
          <p:nvSpPr>
            <p:cNvPr id="20" name="Freeform 15"/>
            <p:cNvSpPr>
              <a:spLocks/>
            </p:cNvSpPr>
            <p:nvPr/>
          </p:nvSpPr>
          <p:spPr bwMode="auto">
            <a:xfrm>
              <a:off x="3168" y="3696"/>
              <a:ext cx="904" cy="672"/>
            </a:xfrm>
            <a:custGeom>
              <a:avLst/>
              <a:gdLst>
                <a:gd name="T0" fmla="*/ 240 w 904"/>
                <a:gd name="T1" fmla="*/ 144 h 672"/>
                <a:gd name="T2" fmla="*/ 528 w 904"/>
                <a:gd name="T3" fmla="*/ 48 h 672"/>
                <a:gd name="T4" fmla="*/ 816 w 904"/>
                <a:gd name="T5" fmla="*/ 432 h 672"/>
                <a:gd name="T6" fmla="*/ 0 w 904"/>
                <a:gd name="T7" fmla="*/ 672 h 672"/>
                <a:gd name="T8" fmla="*/ 0 60000 65536"/>
                <a:gd name="T9" fmla="*/ 0 60000 65536"/>
                <a:gd name="T10" fmla="*/ 0 60000 65536"/>
                <a:gd name="T11" fmla="*/ 0 60000 65536"/>
                <a:gd name="T12" fmla="*/ 0 w 904"/>
                <a:gd name="T13" fmla="*/ 0 h 672"/>
                <a:gd name="T14" fmla="*/ 904 w 904"/>
                <a:gd name="T15" fmla="*/ 672 h 672"/>
              </a:gdLst>
              <a:ahLst/>
              <a:cxnLst>
                <a:cxn ang="T8">
                  <a:pos x="T0" y="T1"/>
                </a:cxn>
                <a:cxn ang="T9">
                  <a:pos x="T2" y="T3"/>
                </a:cxn>
                <a:cxn ang="T10">
                  <a:pos x="T4" y="T5"/>
                </a:cxn>
                <a:cxn ang="T11">
                  <a:pos x="T6" y="T7"/>
                </a:cxn>
              </a:cxnLst>
              <a:rect l="T12" t="T13" r="T14" b="T15"/>
              <a:pathLst>
                <a:path w="904" h="672">
                  <a:moveTo>
                    <a:pt x="240" y="144"/>
                  </a:moveTo>
                  <a:cubicBezTo>
                    <a:pt x="336" y="72"/>
                    <a:pt x="432" y="0"/>
                    <a:pt x="528" y="48"/>
                  </a:cubicBezTo>
                  <a:cubicBezTo>
                    <a:pt x="624" y="96"/>
                    <a:pt x="904" y="328"/>
                    <a:pt x="816" y="432"/>
                  </a:cubicBezTo>
                  <a:cubicBezTo>
                    <a:pt x="728" y="536"/>
                    <a:pt x="136" y="632"/>
                    <a:pt x="0" y="672"/>
                  </a:cubicBezTo>
                </a:path>
              </a:pathLst>
            </a:custGeom>
            <a:noFill/>
            <a:ln w="127000">
              <a:solidFill>
                <a:srgbClr val="FF6600"/>
              </a:solidFill>
              <a:round/>
              <a:headEnd/>
              <a:tailEnd type="triangle" w="med" len="med"/>
            </a:ln>
          </p:spPr>
          <p:txBody>
            <a:bodyPr/>
            <a:lstStyle/>
            <a:p>
              <a:endParaRPr lang="en-US"/>
            </a:p>
          </p:txBody>
        </p:sp>
        <p:sp>
          <p:nvSpPr>
            <p:cNvPr id="21" name="Text Box 16"/>
            <p:cNvSpPr txBox="1">
              <a:spLocks noChangeArrowheads="1"/>
            </p:cNvSpPr>
            <p:nvPr/>
          </p:nvSpPr>
          <p:spPr bwMode="auto">
            <a:xfrm>
              <a:off x="3178" y="4514"/>
              <a:ext cx="1155" cy="198"/>
            </a:xfrm>
            <a:prstGeom prst="rect">
              <a:avLst/>
            </a:prstGeom>
            <a:noFill/>
            <a:ln w="9525">
              <a:noFill/>
              <a:miter lim="800000"/>
              <a:headEnd/>
              <a:tailEnd/>
            </a:ln>
          </p:spPr>
          <p:txBody>
            <a:bodyPr lIns="91418" tIns="45710" rIns="91418" bIns="45710">
              <a:spAutoFit/>
            </a:bodyPr>
            <a:lstStyle/>
            <a:p>
              <a:pPr algn="ctr" eaLnBrk="0" hangingPunct="0">
                <a:spcBef>
                  <a:spcPct val="50000"/>
                </a:spcBef>
              </a:pPr>
              <a:r>
                <a:rPr lang="en-US" sz="1200" b="1" dirty="0">
                  <a:solidFill>
                    <a:srgbClr val="FF6600"/>
                  </a:solidFill>
                </a:rPr>
                <a:t>Collapse</a:t>
              </a:r>
            </a:p>
          </p:txBody>
        </p:sp>
      </p:grpSp>
      <p:sp>
        <p:nvSpPr>
          <p:cNvPr id="22" name="Text Box 9"/>
          <p:cNvSpPr txBox="1">
            <a:spLocks noChangeArrowheads="1"/>
          </p:cNvSpPr>
          <p:nvPr/>
        </p:nvSpPr>
        <p:spPr bwMode="auto">
          <a:xfrm>
            <a:off x="8542194" y="6328865"/>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b="1">
                <a:solidFill>
                  <a:srgbClr val="003399"/>
                </a:solidFill>
              </a:rPr>
              <a:pPr>
                <a:spcBef>
                  <a:spcPct val="50000"/>
                </a:spcBef>
              </a:pPr>
              <a:t>21</a:t>
            </a:fld>
            <a:endParaRPr lang="en-US" sz="2900" b="1" dirty="0">
              <a:solidFill>
                <a:srgbClr val="003399"/>
              </a:solidFill>
            </a:endParaRPr>
          </a:p>
        </p:txBody>
      </p:sp>
      <p:sp>
        <p:nvSpPr>
          <p:cNvPr id="23" name="Rectangle 2"/>
          <p:cNvSpPr>
            <a:spLocks noChangeArrowheads="1"/>
          </p:cNvSpPr>
          <p:nvPr/>
        </p:nvSpPr>
        <p:spPr bwMode="auto">
          <a:xfrm rot="-5400000">
            <a:off x="6091322" y="3082636"/>
            <a:ext cx="5412630" cy="692727"/>
          </a:xfrm>
          <a:prstGeom prst="rect">
            <a:avLst/>
          </a:prstGeom>
          <a:noFill/>
          <a:ln w="9525">
            <a:noFill/>
            <a:miter lim="800000"/>
            <a:headEnd/>
            <a:tailEnd/>
          </a:ln>
        </p:spPr>
        <p:txBody>
          <a:bodyPr lIns="82021" tIns="41010" rIns="82021" bIns="41010"/>
          <a:lstStyle/>
          <a:p>
            <a:pPr defTabSz="914287"/>
            <a:r>
              <a:rPr lang="en-US" sz="3200" b="1" dirty="0">
                <a:solidFill>
                  <a:srgbClr val="133267"/>
                </a:solidFill>
                <a:latin typeface="Arial" pitchFamily="34" charset="0"/>
                <a:sym typeface="Wingdings 3" pitchFamily="18" charset="2"/>
              </a:rPr>
              <a:t></a:t>
            </a:r>
            <a:r>
              <a:rPr lang="en-US" sz="2400" b="1" dirty="0">
                <a:solidFill>
                  <a:srgbClr val="008000"/>
                </a:solidFill>
                <a:latin typeface="Arial" pitchFamily="34" charset="0"/>
              </a:rPr>
              <a:t>Sustainable (fits on one planet?)</a:t>
            </a:r>
            <a:endParaRPr lang="en-US" sz="2400" dirty="0">
              <a:solidFill>
                <a:srgbClr val="008000"/>
              </a:solidFill>
              <a:latin typeface="Arial" pitchFamily="34" charset="0"/>
            </a:endParaRPr>
          </a:p>
        </p:txBody>
      </p:sp>
      <p:sp>
        <p:nvSpPr>
          <p:cNvPr id="25" name="Rectangle 2"/>
          <p:cNvSpPr txBox="1">
            <a:spLocks noChangeArrowheads="1"/>
          </p:cNvSpPr>
          <p:nvPr/>
        </p:nvSpPr>
        <p:spPr>
          <a:xfrm>
            <a:off x="-80435" y="448896"/>
            <a:ext cx="8451273" cy="672353"/>
          </a:xfrm>
          <a:prstGeom prst="rect">
            <a:avLst/>
          </a:prstGeom>
        </p:spPr>
        <p:txBody>
          <a:bodyPr vert="horz" lIns="82021" tIns="41010" rIns="82021" bIns="4101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uLnTx/>
                <a:uFillTx/>
                <a:latin typeface="+mj-lt"/>
                <a:ea typeface="+mj-ea"/>
                <a:cs typeface="+mj-cs"/>
              </a:rPr>
              <a:t>Measuring “</a:t>
            </a:r>
            <a:r>
              <a:rPr kumimoji="0" lang="en-US" sz="3200" b="1" i="0" u="none" strike="noStrike" kern="1200" cap="none" spc="0" normalizeH="0" baseline="0" noProof="0" dirty="0" smtClean="0">
                <a:ln>
                  <a:noFill/>
                </a:ln>
                <a:solidFill>
                  <a:srgbClr val="008000"/>
                </a:solidFill>
                <a:effectLst/>
                <a:uLnTx/>
                <a:uFillTx/>
                <a:latin typeface="+mj-lt"/>
                <a:ea typeface="+mj-ea"/>
                <a:cs typeface="+mj-cs"/>
              </a:rPr>
              <a:t>sustainable</a:t>
            </a:r>
            <a:r>
              <a:rPr kumimoji="0" lang="en-US" sz="3200" b="1" i="0" u="none" strike="noStrike" kern="1200" cap="none" spc="0" normalizeH="0" baseline="0" noProof="0" dirty="0" smtClean="0">
                <a:ln>
                  <a:noFill/>
                </a:ln>
                <a:solidFill>
                  <a:schemeClr val="tx1"/>
                </a:solidFill>
                <a:effectLst/>
                <a:uLnTx/>
                <a:uFillTx/>
                <a:latin typeface="+mj-lt"/>
                <a:ea typeface="+mj-ea"/>
                <a:cs typeface="+mj-cs"/>
              </a:rPr>
              <a:t> </a:t>
            </a:r>
            <a:r>
              <a:rPr kumimoji="0" lang="en-US" sz="3200" b="1" i="0" u="none" strike="noStrike" kern="1200" cap="none" spc="0" normalizeH="0" baseline="0" noProof="0" dirty="0" smtClean="0">
                <a:ln>
                  <a:noFill/>
                </a:ln>
                <a:solidFill>
                  <a:srgbClr val="D60093"/>
                </a:solidFill>
                <a:effectLst/>
                <a:uLnTx/>
                <a:uFillTx/>
                <a:latin typeface="+mj-lt"/>
                <a:ea typeface="+mj-ea"/>
                <a:cs typeface="+mj-cs"/>
              </a:rPr>
              <a:t>development</a:t>
            </a:r>
            <a:r>
              <a:rPr kumimoji="0" lang="en-US" sz="3200" b="1" i="0" u="none" strike="noStrike" kern="1200" cap="none" spc="0" normalizeH="0" baseline="0" noProof="0" dirty="0" smtClean="0">
                <a:ln>
                  <a:noFill/>
                </a:ln>
                <a:solidFill>
                  <a:schemeClr val="tx1"/>
                </a:solidFill>
                <a:effectLst/>
                <a:uLnTx/>
                <a:uFillTx/>
                <a:latin typeface="+mj-lt"/>
                <a:ea typeface="+mj-ea"/>
                <a:cs typeface="+mj-cs"/>
              </a:rPr>
              <a:t>”</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strVal val="#ppt_w*0.70"/>
                                          </p:val>
                                        </p:tav>
                                        <p:tav tm="100000">
                                          <p:val>
                                            <p:strVal val="#ppt_w"/>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animEffect transition="in" filter="fade">
                                      <p:cBhvr>
                                        <p:cTn id="21" dur="10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3" cstate="print"/>
          <a:srcRect/>
          <a:stretch>
            <a:fillRect/>
          </a:stretch>
        </p:blipFill>
        <p:spPr bwMode="auto">
          <a:xfrm>
            <a:off x="0" y="2144537"/>
            <a:ext cx="9144000" cy="4688261"/>
          </a:xfrm>
          <a:prstGeom prst="rect">
            <a:avLst/>
          </a:prstGeom>
          <a:noFill/>
          <a:ln w="9525">
            <a:noFill/>
            <a:miter lim="800000"/>
            <a:headEnd/>
            <a:tailEnd/>
          </a:ln>
        </p:spPr>
      </p:pic>
      <p:sp>
        <p:nvSpPr>
          <p:cNvPr id="25603" name="Rectangle 3"/>
          <p:cNvSpPr>
            <a:spLocks noChangeArrowheads="1"/>
          </p:cNvSpPr>
          <p:nvPr/>
        </p:nvSpPr>
        <p:spPr bwMode="auto">
          <a:xfrm>
            <a:off x="-761695" y="1584775"/>
            <a:ext cx="5956011" cy="537882"/>
          </a:xfrm>
          <a:prstGeom prst="rect">
            <a:avLst/>
          </a:prstGeom>
          <a:noFill/>
          <a:ln w="9525">
            <a:noFill/>
            <a:miter lim="800000"/>
            <a:headEnd/>
            <a:tailEnd/>
          </a:ln>
        </p:spPr>
        <p:txBody>
          <a:bodyPr lIns="81954" tIns="40976" rIns="81954" bIns="40976"/>
          <a:lstStyle/>
          <a:p>
            <a:pPr algn="ctr" defTabSz="913611" hangingPunct="0"/>
            <a:r>
              <a:rPr lang="en-US" sz="2000" dirty="0">
                <a:solidFill>
                  <a:srgbClr val="133267"/>
                </a:solidFill>
                <a:latin typeface="+mn-lt"/>
                <a:sym typeface="Helvetica Light" charset="0"/>
              </a:rPr>
              <a:t>Mathis’ life (1962 – onwards)</a:t>
            </a:r>
          </a:p>
        </p:txBody>
      </p:sp>
      <p:sp>
        <p:nvSpPr>
          <p:cNvPr id="25604" name="Rectangle 4"/>
          <p:cNvSpPr>
            <a:spLocks noChangeArrowheads="1"/>
          </p:cNvSpPr>
          <p:nvPr/>
        </p:nvSpPr>
        <p:spPr bwMode="auto">
          <a:xfrm>
            <a:off x="8382004" y="1816754"/>
            <a:ext cx="900545" cy="5041246"/>
          </a:xfrm>
          <a:prstGeom prst="rect">
            <a:avLst/>
          </a:prstGeom>
          <a:solidFill>
            <a:schemeClr val="bg1"/>
          </a:solidFill>
          <a:ln w="9525">
            <a:noFill/>
            <a:miter lim="800000"/>
            <a:headEnd/>
            <a:tailEnd/>
          </a:ln>
        </p:spPr>
        <p:txBody>
          <a:bodyPr wrap="none" lIns="81973" tIns="40985" rIns="81973" bIns="40985" anchor="ctr"/>
          <a:lstStyle/>
          <a:p>
            <a:pPr algn="ctr" defTabSz="819785" eaLnBrk="0" hangingPunct="0"/>
            <a:endParaRPr lang="en-US" sz="2200" i="1" dirty="0">
              <a:solidFill>
                <a:srgbClr val="000000"/>
              </a:solidFill>
              <a:latin typeface="Times" pitchFamily="18" charset="0"/>
              <a:sym typeface="Helvetica Light" charset="0"/>
            </a:endParaRPr>
          </a:p>
        </p:txBody>
      </p:sp>
      <p:sp>
        <p:nvSpPr>
          <p:cNvPr id="25605" name="Rectangle 5"/>
          <p:cNvSpPr>
            <a:spLocks noChangeArrowheads="1"/>
          </p:cNvSpPr>
          <p:nvPr/>
        </p:nvSpPr>
        <p:spPr bwMode="auto">
          <a:xfrm>
            <a:off x="3532909" y="2218770"/>
            <a:ext cx="4918364" cy="4303059"/>
          </a:xfrm>
          <a:prstGeom prst="rect">
            <a:avLst/>
          </a:prstGeom>
          <a:solidFill>
            <a:srgbClr val="FFFFFF"/>
          </a:solidFill>
          <a:ln w="9525">
            <a:noFill/>
            <a:miter lim="800000"/>
            <a:headEnd/>
            <a:tailEnd/>
          </a:ln>
        </p:spPr>
        <p:txBody>
          <a:bodyPr wrap="none" lIns="81973" tIns="40985" rIns="81973" bIns="40985" anchor="ctr"/>
          <a:lstStyle/>
          <a:p>
            <a:pPr algn="ctr" defTabSz="819785" eaLnBrk="0" hangingPunct="0"/>
            <a:endParaRPr lang="en-US" sz="2200" i="1" dirty="0">
              <a:solidFill>
                <a:srgbClr val="000000"/>
              </a:solidFill>
              <a:latin typeface="Times" pitchFamily="18" charset="0"/>
              <a:sym typeface="Helvetica Light" charset="0"/>
            </a:endParaRPr>
          </a:p>
        </p:txBody>
      </p:sp>
      <p:sp>
        <p:nvSpPr>
          <p:cNvPr id="25606" name="Rectangle 6"/>
          <p:cNvSpPr>
            <a:spLocks noChangeArrowheads="1"/>
          </p:cNvSpPr>
          <p:nvPr/>
        </p:nvSpPr>
        <p:spPr bwMode="auto">
          <a:xfrm>
            <a:off x="4029364" y="4157383"/>
            <a:ext cx="2967182" cy="537882"/>
          </a:xfrm>
          <a:prstGeom prst="rect">
            <a:avLst/>
          </a:prstGeom>
          <a:noFill/>
          <a:ln w="9525">
            <a:noFill/>
            <a:miter lim="800000"/>
            <a:headEnd/>
            <a:tailEnd/>
          </a:ln>
        </p:spPr>
        <p:txBody>
          <a:bodyPr lIns="81954" tIns="40976" rIns="81954" bIns="40976"/>
          <a:lstStyle/>
          <a:p>
            <a:pPr algn="ctr" defTabSz="913611" hangingPunct="0"/>
            <a:r>
              <a:rPr lang="en-US" sz="2500" dirty="0">
                <a:solidFill>
                  <a:srgbClr val="CE7C95"/>
                </a:solidFill>
                <a:latin typeface="Helvetica Light" charset="0"/>
                <a:sym typeface="Helvetica Light" charset="0"/>
              </a:rPr>
              <a:t>Annual deficit adds up to a global biocapacity debt</a:t>
            </a:r>
          </a:p>
        </p:txBody>
      </p:sp>
      <p:sp>
        <p:nvSpPr>
          <p:cNvPr id="25607" name="Line 7"/>
          <p:cNvSpPr>
            <a:spLocks noChangeShapeType="1"/>
          </p:cNvSpPr>
          <p:nvPr/>
        </p:nvSpPr>
        <p:spPr bwMode="auto">
          <a:xfrm flipH="1">
            <a:off x="3255818" y="4504769"/>
            <a:ext cx="832716" cy="134471"/>
          </a:xfrm>
          <a:prstGeom prst="line">
            <a:avLst/>
          </a:prstGeom>
          <a:noFill/>
          <a:ln w="31750">
            <a:solidFill>
              <a:srgbClr val="CE7C95"/>
            </a:solidFill>
            <a:round/>
            <a:headEnd/>
            <a:tailEnd type="triangle" w="lg" len="lg"/>
          </a:ln>
        </p:spPr>
        <p:txBody>
          <a:bodyPr lIns="81973" tIns="40985" rIns="81973" bIns="40985"/>
          <a:lstStyle/>
          <a:p>
            <a:pPr algn="ctr" defTabSz="819785" eaLnBrk="0" hangingPunct="0"/>
            <a:endParaRPr lang="en-US" sz="2200" i="1" dirty="0">
              <a:solidFill>
                <a:srgbClr val="000000"/>
              </a:solidFill>
              <a:latin typeface="Times" pitchFamily="18" charset="0"/>
              <a:sym typeface="Helvetica Light" charset="0"/>
            </a:endParaRPr>
          </a:p>
        </p:txBody>
      </p:sp>
      <p:sp>
        <p:nvSpPr>
          <p:cNvPr id="25608" name="Freeform 8"/>
          <p:cNvSpPr>
            <a:spLocks/>
          </p:cNvSpPr>
          <p:nvPr/>
        </p:nvSpPr>
        <p:spPr bwMode="auto">
          <a:xfrm>
            <a:off x="1000130" y="4836746"/>
            <a:ext cx="1366693" cy="760599"/>
          </a:xfrm>
          <a:custGeom>
            <a:avLst/>
            <a:gdLst>
              <a:gd name="T0" fmla="*/ 7937 w 947"/>
              <a:gd name="T1" fmla="*/ 9525 h 543"/>
              <a:gd name="T2" fmla="*/ 0 w 947"/>
              <a:gd name="T3" fmla="*/ 862012 h 543"/>
              <a:gd name="T4" fmla="*/ 161925 w 947"/>
              <a:gd name="T5" fmla="*/ 747712 h 543"/>
              <a:gd name="T6" fmla="*/ 309562 w 947"/>
              <a:gd name="T7" fmla="*/ 638175 h 543"/>
              <a:gd name="T8" fmla="*/ 371475 w 947"/>
              <a:gd name="T9" fmla="*/ 614362 h 543"/>
              <a:gd name="T10" fmla="*/ 485775 w 947"/>
              <a:gd name="T11" fmla="*/ 508000 h 543"/>
              <a:gd name="T12" fmla="*/ 542925 w 947"/>
              <a:gd name="T13" fmla="*/ 441325 h 543"/>
              <a:gd name="T14" fmla="*/ 609600 w 947"/>
              <a:gd name="T15" fmla="*/ 398462 h 543"/>
              <a:gd name="T16" fmla="*/ 681037 w 947"/>
              <a:gd name="T17" fmla="*/ 338137 h 543"/>
              <a:gd name="T18" fmla="*/ 717550 w 947"/>
              <a:gd name="T19" fmla="*/ 304800 h 543"/>
              <a:gd name="T20" fmla="*/ 747712 w 947"/>
              <a:gd name="T21" fmla="*/ 266700 h 543"/>
              <a:gd name="T22" fmla="*/ 836612 w 947"/>
              <a:gd name="T23" fmla="*/ 257175 h 543"/>
              <a:gd name="T24" fmla="*/ 885825 w 947"/>
              <a:gd name="T25" fmla="*/ 250825 h 543"/>
              <a:gd name="T26" fmla="*/ 946150 w 947"/>
              <a:gd name="T27" fmla="*/ 185737 h 543"/>
              <a:gd name="T28" fmla="*/ 1041400 w 947"/>
              <a:gd name="T29" fmla="*/ 123825 h 543"/>
              <a:gd name="T30" fmla="*/ 1141412 w 947"/>
              <a:gd name="T31" fmla="*/ 52387 h 543"/>
              <a:gd name="T32" fmla="*/ 1219200 w 947"/>
              <a:gd name="T33" fmla="*/ 57150 h 543"/>
              <a:gd name="T34" fmla="*/ 1309687 w 947"/>
              <a:gd name="T35" fmla="*/ 84137 h 543"/>
              <a:gd name="T36" fmla="*/ 1338262 w 947"/>
              <a:gd name="T37" fmla="*/ 88900 h 543"/>
              <a:gd name="T38" fmla="*/ 1419225 w 947"/>
              <a:gd name="T39" fmla="*/ 46037 h 543"/>
              <a:gd name="T40" fmla="*/ 1455737 w 947"/>
              <a:gd name="T41" fmla="*/ 22225 h 543"/>
              <a:gd name="T42" fmla="*/ 1489075 w 947"/>
              <a:gd name="T43" fmla="*/ 17462 h 543"/>
              <a:gd name="T44" fmla="*/ 1503362 w 947"/>
              <a:gd name="T45" fmla="*/ 0 h 543"/>
              <a:gd name="T46" fmla="*/ 7937 w 947"/>
              <a:gd name="T47" fmla="*/ 9525 h 54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47"/>
              <a:gd name="T73" fmla="*/ 0 h 543"/>
              <a:gd name="T74" fmla="*/ 947 w 947"/>
              <a:gd name="T75" fmla="*/ 543 h 54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47" h="543">
                <a:moveTo>
                  <a:pt x="5" y="6"/>
                </a:moveTo>
                <a:lnTo>
                  <a:pt x="0" y="543"/>
                </a:lnTo>
                <a:lnTo>
                  <a:pt x="102" y="471"/>
                </a:lnTo>
                <a:lnTo>
                  <a:pt x="195" y="402"/>
                </a:lnTo>
                <a:lnTo>
                  <a:pt x="234" y="387"/>
                </a:lnTo>
                <a:lnTo>
                  <a:pt x="306" y="320"/>
                </a:lnTo>
                <a:lnTo>
                  <a:pt x="342" y="278"/>
                </a:lnTo>
                <a:lnTo>
                  <a:pt x="384" y="251"/>
                </a:lnTo>
                <a:lnTo>
                  <a:pt x="429" y="213"/>
                </a:lnTo>
                <a:lnTo>
                  <a:pt x="452" y="192"/>
                </a:lnTo>
                <a:lnTo>
                  <a:pt x="471" y="168"/>
                </a:lnTo>
                <a:lnTo>
                  <a:pt x="527" y="162"/>
                </a:lnTo>
                <a:lnTo>
                  <a:pt x="558" y="158"/>
                </a:lnTo>
                <a:lnTo>
                  <a:pt x="596" y="117"/>
                </a:lnTo>
                <a:lnTo>
                  <a:pt x="656" y="78"/>
                </a:lnTo>
                <a:lnTo>
                  <a:pt x="719" y="33"/>
                </a:lnTo>
                <a:lnTo>
                  <a:pt x="768" y="36"/>
                </a:lnTo>
                <a:lnTo>
                  <a:pt x="825" y="53"/>
                </a:lnTo>
                <a:lnTo>
                  <a:pt x="843" y="56"/>
                </a:lnTo>
                <a:lnTo>
                  <a:pt x="894" y="29"/>
                </a:lnTo>
                <a:lnTo>
                  <a:pt x="917" y="14"/>
                </a:lnTo>
                <a:lnTo>
                  <a:pt x="938" y="11"/>
                </a:lnTo>
                <a:lnTo>
                  <a:pt x="947" y="0"/>
                </a:lnTo>
                <a:lnTo>
                  <a:pt x="5" y="6"/>
                </a:lnTo>
                <a:close/>
              </a:path>
            </a:pathLst>
          </a:custGeom>
          <a:solidFill>
            <a:srgbClr val="C3EAB4"/>
          </a:solidFill>
          <a:ln w="9525">
            <a:noFill/>
            <a:round/>
            <a:headEnd/>
            <a:tailEnd/>
          </a:ln>
        </p:spPr>
        <p:txBody>
          <a:bodyPr lIns="81973" tIns="40985" rIns="81973" bIns="40985"/>
          <a:lstStyle/>
          <a:p>
            <a:pPr algn="ctr" defTabSz="819785" eaLnBrk="0" hangingPunct="0"/>
            <a:endParaRPr lang="en-US" sz="2200" i="1" dirty="0">
              <a:solidFill>
                <a:srgbClr val="000000"/>
              </a:solidFill>
              <a:latin typeface="Times" pitchFamily="18" charset="0"/>
              <a:sym typeface="Helvetica Light" charset="0"/>
            </a:endParaRPr>
          </a:p>
        </p:txBody>
      </p:sp>
      <p:cxnSp>
        <p:nvCxnSpPr>
          <p:cNvPr id="9" name="Straight Arrow Connector 9"/>
          <p:cNvCxnSpPr>
            <a:cxnSpLocks noChangeShapeType="1"/>
          </p:cNvCxnSpPr>
          <p:nvPr/>
        </p:nvCxnSpPr>
        <p:spPr bwMode="auto">
          <a:xfrm>
            <a:off x="1021781" y="2000256"/>
            <a:ext cx="2597727" cy="1401"/>
          </a:xfrm>
          <a:prstGeom prst="straightConnector1">
            <a:avLst/>
          </a:prstGeom>
          <a:noFill/>
          <a:ln w="34925" algn="ctr">
            <a:solidFill>
              <a:schemeClr val="tx1"/>
            </a:solidFill>
            <a:round/>
            <a:headEnd type="stealth" w="lg" len="lg"/>
            <a:tailEnd type="stealth" w="lg" len="lg"/>
          </a:ln>
        </p:spPr>
      </p:cxnSp>
      <p:sp>
        <p:nvSpPr>
          <p:cNvPr id="10" name="TextBox 9"/>
          <p:cNvSpPr txBox="1"/>
          <p:nvPr/>
        </p:nvSpPr>
        <p:spPr>
          <a:xfrm>
            <a:off x="901901" y="96145"/>
            <a:ext cx="7340203" cy="1017105"/>
          </a:xfrm>
          <a:prstGeom prst="rect">
            <a:avLst/>
          </a:prstGeom>
          <a:noFill/>
        </p:spPr>
        <p:txBody>
          <a:bodyPr wrap="square" lIns="64284" tIns="32142" rIns="64284" bIns="32142" rtlCol="0">
            <a:spAutoFit/>
          </a:bodyPr>
          <a:lstStyle/>
          <a:p>
            <a:pPr algn="ctr" defTabSz="410709" hangingPunct="0"/>
            <a:r>
              <a:rPr lang="en-US" sz="3100" dirty="0" smtClean="0">
                <a:solidFill>
                  <a:srgbClr val="000000"/>
                </a:solidFill>
                <a:latin typeface="Helvetica Light" charset="0"/>
                <a:sym typeface="Helvetica Light" charset="0"/>
              </a:rPr>
              <a:t>Trend in how much nature we have and how much we use: </a:t>
            </a:r>
            <a:r>
              <a:rPr lang="en-US" sz="3100" i="1" dirty="0" smtClean="0">
                <a:solidFill>
                  <a:srgbClr val="000000"/>
                </a:solidFill>
                <a:latin typeface="Helvetica Light" charset="0"/>
                <a:sym typeface="Helvetica Light" charset="0"/>
              </a:rPr>
              <a:t>What future is likely?</a:t>
            </a:r>
            <a:endParaRPr lang="en-US" sz="3100" i="1" dirty="0">
              <a:solidFill>
                <a:srgbClr val="000000"/>
              </a:solidFill>
              <a:latin typeface="Helvetica Light" charset="0"/>
              <a:sym typeface="Helvetica Light" charset="0"/>
            </a:endParaRPr>
          </a:p>
        </p:txBody>
      </p:sp>
      <p:sp>
        <p:nvSpPr>
          <p:cNvPr id="11" name="Text Box 9"/>
          <p:cNvSpPr txBox="1">
            <a:spLocks noChangeArrowheads="1"/>
          </p:cNvSpPr>
          <p:nvPr/>
        </p:nvSpPr>
        <p:spPr bwMode="auto">
          <a:xfrm>
            <a:off x="8542194" y="6328865"/>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b="1">
                <a:solidFill>
                  <a:srgbClr val="003399"/>
                </a:solidFill>
              </a:rPr>
              <a:pPr>
                <a:spcBef>
                  <a:spcPct val="50000"/>
                </a:spcBef>
              </a:pPr>
              <a:t>22</a:t>
            </a:fld>
            <a:endParaRPr lang="en-US" sz="2900" b="1" dirty="0">
              <a:solidFill>
                <a:srgbClr val="003399"/>
              </a:solidFill>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p:cNvPicPr>
            <a:picLocks noChangeAspect="1" noChangeArrowheads="1"/>
          </p:cNvPicPr>
          <p:nvPr/>
        </p:nvPicPr>
        <p:blipFill>
          <a:blip r:embed="rId3" cstate="print"/>
          <a:srcRect/>
          <a:stretch>
            <a:fillRect/>
          </a:stretch>
        </p:blipFill>
        <p:spPr bwMode="auto">
          <a:xfrm>
            <a:off x="0" y="2144718"/>
            <a:ext cx="9144000" cy="4687887"/>
          </a:xfrm>
          <a:prstGeom prst="rect">
            <a:avLst/>
          </a:prstGeom>
          <a:noFill/>
          <a:ln w="9525">
            <a:noFill/>
            <a:miter lim="800000"/>
            <a:headEnd/>
            <a:tailEnd/>
          </a:ln>
        </p:spPr>
      </p:pic>
      <p:sp>
        <p:nvSpPr>
          <p:cNvPr id="78851" name="Rectangle 3"/>
          <p:cNvSpPr>
            <a:spLocks noChangeArrowheads="1"/>
          </p:cNvSpPr>
          <p:nvPr/>
        </p:nvSpPr>
        <p:spPr bwMode="auto">
          <a:xfrm>
            <a:off x="8464552" y="1816100"/>
            <a:ext cx="900113" cy="5041900"/>
          </a:xfrm>
          <a:prstGeom prst="rect">
            <a:avLst/>
          </a:prstGeom>
          <a:solidFill>
            <a:schemeClr val="bg1"/>
          </a:solidFill>
          <a:ln w="9525">
            <a:noFill/>
            <a:miter lim="800000"/>
            <a:headEnd/>
            <a:tailEnd/>
          </a:ln>
        </p:spPr>
        <p:txBody>
          <a:bodyPr wrap="none" lIns="81999" tIns="40998" rIns="81999" bIns="40998" anchor="ctr"/>
          <a:lstStyle/>
          <a:p>
            <a:endParaRPr lang="en-US"/>
          </a:p>
        </p:txBody>
      </p:sp>
      <p:sp>
        <p:nvSpPr>
          <p:cNvPr id="78852" name="Rectangle 4"/>
          <p:cNvSpPr>
            <a:spLocks noChangeArrowheads="1"/>
          </p:cNvSpPr>
          <p:nvPr/>
        </p:nvSpPr>
        <p:spPr bwMode="auto">
          <a:xfrm>
            <a:off x="4267200" y="1600200"/>
            <a:ext cx="5957887" cy="538163"/>
          </a:xfrm>
          <a:prstGeom prst="rect">
            <a:avLst/>
          </a:prstGeom>
          <a:noFill/>
          <a:ln w="9525">
            <a:noFill/>
            <a:miter lim="800000"/>
            <a:headEnd/>
            <a:tailEnd/>
          </a:ln>
        </p:spPr>
        <p:txBody>
          <a:bodyPr lIns="81981" tIns="40989" rIns="81981" bIns="40989"/>
          <a:lstStyle/>
          <a:p>
            <a:r>
              <a:rPr lang="en-US" sz="2000" dirty="0" err="1">
                <a:solidFill>
                  <a:srgbClr val="133267"/>
                </a:solidFill>
              </a:rPr>
              <a:t>UN’s</a:t>
            </a:r>
            <a:r>
              <a:rPr lang="en-US" sz="2000" dirty="0">
                <a:solidFill>
                  <a:srgbClr val="133267"/>
                </a:solidFill>
              </a:rPr>
              <a:t> Most Moderate Scenario</a:t>
            </a:r>
          </a:p>
        </p:txBody>
      </p:sp>
      <p:sp>
        <p:nvSpPr>
          <p:cNvPr id="78853" name="Rectangle 5"/>
          <p:cNvSpPr>
            <a:spLocks noChangeArrowheads="1"/>
          </p:cNvSpPr>
          <p:nvPr/>
        </p:nvSpPr>
        <p:spPr bwMode="auto">
          <a:xfrm>
            <a:off x="1066800" y="1600200"/>
            <a:ext cx="5957887" cy="538163"/>
          </a:xfrm>
          <a:prstGeom prst="rect">
            <a:avLst/>
          </a:prstGeom>
          <a:noFill/>
          <a:ln w="9525">
            <a:noFill/>
            <a:miter lim="800000"/>
            <a:headEnd/>
            <a:tailEnd/>
          </a:ln>
        </p:spPr>
        <p:txBody>
          <a:bodyPr lIns="81981" tIns="40989" rIns="81981" bIns="40989"/>
          <a:lstStyle/>
          <a:p>
            <a:r>
              <a:rPr lang="en-US" sz="2000" dirty="0">
                <a:solidFill>
                  <a:srgbClr val="133267"/>
                </a:solidFill>
              </a:rPr>
              <a:t>Mathis’ </a:t>
            </a:r>
            <a:r>
              <a:rPr lang="en-US" sz="2000" dirty="0" smtClean="0">
                <a:solidFill>
                  <a:srgbClr val="133267"/>
                </a:solidFill>
              </a:rPr>
              <a:t>life (so far)</a:t>
            </a:r>
            <a:endParaRPr lang="en-US" sz="2000" dirty="0">
              <a:solidFill>
                <a:srgbClr val="133267"/>
              </a:solidFill>
            </a:endParaRPr>
          </a:p>
        </p:txBody>
      </p:sp>
      <p:sp>
        <p:nvSpPr>
          <p:cNvPr id="78854" name="Freeform 6"/>
          <p:cNvSpPr>
            <a:spLocks/>
          </p:cNvSpPr>
          <p:nvPr/>
        </p:nvSpPr>
        <p:spPr bwMode="auto">
          <a:xfrm>
            <a:off x="1000127" y="4837114"/>
            <a:ext cx="1366838" cy="760412"/>
          </a:xfrm>
          <a:custGeom>
            <a:avLst/>
            <a:gdLst>
              <a:gd name="T0" fmla="*/ 2147483647 w 947"/>
              <a:gd name="T1" fmla="*/ 2147483647 h 543"/>
              <a:gd name="T2" fmla="*/ 0 w 947"/>
              <a:gd name="T3" fmla="*/ 2147483647 h 543"/>
              <a:gd name="T4" fmla="*/ 2147483647 w 947"/>
              <a:gd name="T5" fmla="*/ 2147483647 h 543"/>
              <a:gd name="T6" fmla="*/ 2147483647 w 947"/>
              <a:gd name="T7" fmla="*/ 2147483647 h 543"/>
              <a:gd name="T8" fmla="*/ 2147483647 w 947"/>
              <a:gd name="T9" fmla="*/ 2147483647 h 543"/>
              <a:gd name="T10" fmla="*/ 2147483647 w 947"/>
              <a:gd name="T11" fmla="*/ 2147483647 h 543"/>
              <a:gd name="T12" fmla="*/ 2147483647 w 947"/>
              <a:gd name="T13" fmla="*/ 2147483647 h 543"/>
              <a:gd name="T14" fmla="*/ 2147483647 w 947"/>
              <a:gd name="T15" fmla="*/ 2147483647 h 543"/>
              <a:gd name="T16" fmla="*/ 2147483647 w 947"/>
              <a:gd name="T17" fmla="*/ 2147483647 h 543"/>
              <a:gd name="T18" fmla="*/ 2147483647 w 947"/>
              <a:gd name="T19" fmla="*/ 2147483647 h 543"/>
              <a:gd name="T20" fmla="*/ 2147483647 w 947"/>
              <a:gd name="T21" fmla="*/ 2147483647 h 543"/>
              <a:gd name="T22" fmla="*/ 2147483647 w 947"/>
              <a:gd name="T23" fmla="*/ 2147483647 h 543"/>
              <a:gd name="T24" fmla="*/ 2147483647 w 947"/>
              <a:gd name="T25" fmla="*/ 2147483647 h 543"/>
              <a:gd name="T26" fmla="*/ 2147483647 w 947"/>
              <a:gd name="T27" fmla="*/ 2147483647 h 543"/>
              <a:gd name="T28" fmla="*/ 2147483647 w 947"/>
              <a:gd name="T29" fmla="*/ 2147483647 h 543"/>
              <a:gd name="T30" fmla="*/ 2147483647 w 947"/>
              <a:gd name="T31" fmla="*/ 2147483647 h 543"/>
              <a:gd name="T32" fmla="*/ 2147483647 w 947"/>
              <a:gd name="T33" fmla="*/ 2147483647 h 543"/>
              <a:gd name="T34" fmla="*/ 2147483647 w 947"/>
              <a:gd name="T35" fmla="*/ 2147483647 h 543"/>
              <a:gd name="T36" fmla="*/ 2147483647 w 947"/>
              <a:gd name="T37" fmla="*/ 2147483647 h 543"/>
              <a:gd name="T38" fmla="*/ 2147483647 w 947"/>
              <a:gd name="T39" fmla="*/ 2147483647 h 543"/>
              <a:gd name="T40" fmla="*/ 2147483647 w 947"/>
              <a:gd name="T41" fmla="*/ 2147483647 h 543"/>
              <a:gd name="T42" fmla="*/ 2147483647 w 947"/>
              <a:gd name="T43" fmla="*/ 2147483647 h 543"/>
              <a:gd name="T44" fmla="*/ 2147483647 w 947"/>
              <a:gd name="T45" fmla="*/ 0 h 543"/>
              <a:gd name="T46" fmla="*/ 2147483647 w 947"/>
              <a:gd name="T47" fmla="*/ 2147483647 h 54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47"/>
              <a:gd name="T73" fmla="*/ 0 h 543"/>
              <a:gd name="T74" fmla="*/ 947 w 947"/>
              <a:gd name="T75" fmla="*/ 543 h 54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47" h="543">
                <a:moveTo>
                  <a:pt x="5" y="6"/>
                </a:moveTo>
                <a:lnTo>
                  <a:pt x="0" y="543"/>
                </a:lnTo>
                <a:lnTo>
                  <a:pt x="102" y="471"/>
                </a:lnTo>
                <a:lnTo>
                  <a:pt x="195" y="402"/>
                </a:lnTo>
                <a:lnTo>
                  <a:pt x="234" y="387"/>
                </a:lnTo>
                <a:lnTo>
                  <a:pt x="306" y="320"/>
                </a:lnTo>
                <a:lnTo>
                  <a:pt x="342" y="278"/>
                </a:lnTo>
                <a:lnTo>
                  <a:pt x="384" y="251"/>
                </a:lnTo>
                <a:lnTo>
                  <a:pt x="429" y="213"/>
                </a:lnTo>
                <a:lnTo>
                  <a:pt x="452" y="192"/>
                </a:lnTo>
                <a:lnTo>
                  <a:pt x="471" y="168"/>
                </a:lnTo>
                <a:lnTo>
                  <a:pt x="527" y="162"/>
                </a:lnTo>
                <a:lnTo>
                  <a:pt x="558" y="158"/>
                </a:lnTo>
                <a:lnTo>
                  <a:pt x="596" y="117"/>
                </a:lnTo>
                <a:lnTo>
                  <a:pt x="656" y="78"/>
                </a:lnTo>
                <a:lnTo>
                  <a:pt x="719" y="33"/>
                </a:lnTo>
                <a:lnTo>
                  <a:pt x="768" y="36"/>
                </a:lnTo>
                <a:lnTo>
                  <a:pt x="825" y="53"/>
                </a:lnTo>
                <a:lnTo>
                  <a:pt x="843" y="56"/>
                </a:lnTo>
                <a:lnTo>
                  <a:pt x="894" y="29"/>
                </a:lnTo>
                <a:lnTo>
                  <a:pt x="917" y="14"/>
                </a:lnTo>
                <a:lnTo>
                  <a:pt x="938" y="11"/>
                </a:lnTo>
                <a:lnTo>
                  <a:pt x="947" y="0"/>
                </a:lnTo>
                <a:lnTo>
                  <a:pt x="5" y="6"/>
                </a:lnTo>
                <a:close/>
              </a:path>
            </a:pathLst>
          </a:custGeom>
          <a:solidFill>
            <a:srgbClr val="C3EAB4"/>
          </a:solidFill>
          <a:ln w="9525">
            <a:noFill/>
            <a:round/>
            <a:headEnd/>
            <a:tailEnd/>
          </a:ln>
        </p:spPr>
        <p:txBody>
          <a:bodyPr lIns="81999" tIns="40998" rIns="81999" bIns="40998"/>
          <a:lstStyle/>
          <a:p>
            <a:endParaRPr lang="en-US"/>
          </a:p>
        </p:txBody>
      </p:sp>
      <p:pic>
        <p:nvPicPr>
          <p:cNvPr id="78855" name="Picture 2"/>
          <p:cNvPicPr>
            <a:picLocks noChangeAspect="1" noChangeArrowheads="1"/>
          </p:cNvPicPr>
          <p:nvPr/>
        </p:nvPicPr>
        <p:blipFill>
          <a:blip r:embed="rId4" cstate="print"/>
          <a:srcRect/>
          <a:stretch>
            <a:fillRect/>
          </a:stretch>
        </p:blipFill>
        <p:spPr bwMode="auto">
          <a:xfrm>
            <a:off x="4471988" y="3722689"/>
            <a:ext cx="1363662" cy="509587"/>
          </a:xfrm>
          <a:prstGeom prst="rect">
            <a:avLst/>
          </a:prstGeom>
          <a:noFill/>
          <a:ln w="9525">
            <a:noFill/>
            <a:miter lim="800000"/>
            <a:headEnd/>
            <a:tailEnd/>
          </a:ln>
        </p:spPr>
      </p:pic>
      <p:sp>
        <p:nvSpPr>
          <p:cNvPr id="7" name="TextBox 6"/>
          <p:cNvSpPr txBox="1"/>
          <p:nvPr/>
        </p:nvSpPr>
        <p:spPr>
          <a:xfrm>
            <a:off x="4398966" y="3781428"/>
            <a:ext cx="3983037" cy="636795"/>
          </a:xfrm>
          <a:prstGeom prst="rect">
            <a:avLst/>
          </a:prstGeom>
          <a:noFill/>
        </p:spPr>
        <p:txBody>
          <a:bodyPr lIns="81999" tIns="40998" rIns="81999" bIns="40998">
            <a:spAutoFit/>
          </a:bodyPr>
          <a:lstStyle/>
          <a:p>
            <a:pPr defTabSz="913070" fontAlgn="auto">
              <a:spcBef>
                <a:spcPts val="0"/>
              </a:spcBef>
              <a:spcAft>
                <a:spcPts val="0"/>
              </a:spcAft>
              <a:defRPr/>
            </a:pPr>
            <a:r>
              <a:rPr lang="en-US" dirty="0">
                <a:latin typeface="+mj-lt"/>
              </a:rPr>
              <a:t>Biocapacity Debt </a:t>
            </a:r>
          </a:p>
          <a:p>
            <a:pPr defTabSz="913070" fontAlgn="auto">
              <a:spcBef>
                <a:spcPts val="0"/>
              </a:spcBef>
              <a:spcAft>
                <a:spcPts val="0"/>
              </a:spcAft>
              <a:defRPr/>
            </a:pPr>
            <a:r>
              <a:rPr lang="en-US" dirty="0">
                <a:latin typeface="+mj-lt"/>
              </a:rPr>
              <a:t>(measured in planet-years)</a:t>
            </a:r>
          </a:p>
        </p:txBody>
      </p:sp>
      <p:cxnSp>
        <p:nvCxnSpPr>
          <p:cNvPr id="78857" name="Straight Arrow Connector 9"/>
          <p:cNvCxnSpPr>
            <a:cxnSpLocks noChangeShapeType="1"/>
          </p:cNvCxnSpPr>
          <p:nvPr/>
        </p:nvCxnSpPr>
        <p:spPr bwMode="auto">
          <a:xfrm>
            <a:off x="1022351" y="2000250"/>
            <a:ext cx="2597150" cy="1588"/>
          </a:xfrm>
          <a:prstGeom prst="straightConnector1">
            <a:avLst/>
          </a:prstGeom>
          <a:noFill/>
          <a:ln w="34925" algn="ctr">
            <a:solidFill>
              <a:schemeClr val="tx1"/>
            </a:solidFill>
            <a:round/>
            <a:headEnd type="stealth" w="lg" len="lg"/>
            <a:tailEnd type="stealth" w="lg" len="lg"/>
          </a:ln>
        </p:spPr>
      </p:cxnSp>
      <p:sp>
        <p:nvSpPr>
          <p:cNvPr id="12" name="Freeform 11"/>
          <p:cNvSpPr/>
          <p:nvPr/>
        </p:nvSpPr>
        <p:spPr bwMode="auto">
          <a:xfrm>
            <a:off x="4152902" y="3295650"/>
            <a:ext cx="3321745" cy="2038350"/>
          </a:xfrm>
          <a:custGeom>
            <a:avLst/>
            <a:gdLst>
              <a:gd name="connsiteX0" fmla="*/ 0 w 3321745"/>
              <a:gd name="connsiteY0" fmla="*/ 552450 h 2038350"/>
              <a:gd name="connsiteX1" fmla="*/ 190500 w 3321745"/>
              <a:gd name="connsiteY1" fmla="*/ 495300 h 2038350"/>
              <a:gd name="connsiteX2" fmla="*/ 209550 w 3321745"/>
              <a:gd name="connsiteY2" fmla="*/ 438150 h 2038350"/>
              <a:gd name="connsiteX3" fmla="*/ 266700 w 3321745"/>
              <a:gd name="connsiteY3" fmla="*/ 457200 h 2038350"/>
              <a:gd name="connsiteX4" fmla="*/ 323850 w 3321745"/>
              <a:gd name="connsiteY4" fmla="*/ 571500 h 2038350"/>
              <a:gd name="connsiteX5" fmla="*/ 381000 w 3321745"/>
              <a:gd name="connsiteY5" fmla="*/ 685800 h 2038350"/>
              <a:gd name="connsiteX6" fmla="*/ 495300 w 3321745"/>
              <a:gd name="connsiteY6" fmla="*/ 666750 h 2038350"/>
              <a:gd name="connsiteX7" fmla="*/ 533400 w 3321745"/>
              <a:gd name="connsiteY7" fmla="*/ 609600 h 2038350"/>
              <a:gd name="connsiteX8" fmla="*/ 590550 w 3321745"/>
              <a:gd name="connsiteY8" fmla="*/ 590550 h 2038350"/>
              <a:gd name="connsiteX9" fmla="*/ 704850 w 3321745"/>
              <a:gd name="connsiteY9" fmla="*/ 476250 h 2038350"/>
              <a:gd name="connsiteX10" fmla="*/ 742950 w 3321745"/>
              <a:gd name="connsiteY10" fmla="*/ 419100 h 2038350"/>
              <a:gd name="connsiteX11" fmla="*/ 857250 w 3321745"/>
              <a:gd name="connsiteY11" fmla="*/ 323850 h 2038350"/>
              <a:gd name="connsiteX12" fmla="*/ 952500 w 3321745"/>
              <a:gd name="connsiteY12" fmla="*/ 209550 h 2038350"/>
              <a:gd name="connsiteX13" fmla="*/ 1066800 w 3321745"/>
              <a:gd name="connsiteY13" fmla="*/ 152400 h 2038350"/>
              <a:gd name="connsiteX14" fmla="*/ 1085850 w 3321745"/>
              <a:gd name="connsiteY14" fmla="*/ 209550 h 2038350"/>
              <a:gd name="connsiteX15" fmla="*/ 1104900 w 3321745"/>
              <a:gd name="connsiteY15" fmla="*/ 285750 h 2038350"/>
              <a:gd name="connsiteX16" fmla="*/ 1181100 w 3321745"/>
              <a:gd name="connsiteY16" fmla="*/ 438150 h 2038350"/>
              <a:gd name="connsiteX17" fmla="*/ 1238250 w 3321745"/>
              <a:gd name="connsiteY17" fmla="*/ 647700 h 2038350"/>
              <a:gd name="connsiteX18" fmla="*/ 1257300 w 3321745"/>
              <a:gd name="connsiteY18" fmla="*/ 704850 h 2038350"/>
              <a:gd name="connsiteX19" fmla="*/ 1295400 w 3321745"/>
              <a:gd name="connsiteY19" fmla="*/ 762000 h 2038350"/>
              <a:gd name="connsiteX20" fmla="*/ 1314450 w 3321745"/>
              <a:gd name="connsiteY20" fmla="*/ 838200 h 2038350"/>
              <a:gd name="connsiteX21" fmla="*/ 1352550 w 3321745"/>
              <a:gd name="connsiteY21" fmla="*/ 952500 h 2038350"/>
              <a:gd name="connsiteX22" fmla="*/ 1428750 w 3321745"/>
              <a:gd name="connsiteY22" fmla="*/ 933450 h 2038350"/>
              <a:gd name="connsiteX23" fmla="*/ 1543050 w 3321745"/>
              <a:gd name="connsiteY23" fmla="*/ 762000 h 2038350"/>
              <a:gd name="connsiteX24" fmla="*/ 1676400 w 3321745"/>
              <a:gd name="connsiteY24" fmla="*/ 609600 h 2038350"/>
              <a:gd name="connsiteX25" fmla="*/ 1752600 w 3321745"/>
              <a:gd name="connsiteY25" fmla="*/ 476250 h 2038350"/>
              <a:gd name="connsiteX26" fmla="*/ 1771650 w 3321745"/>
              <a:gd name="connsiteY26" fmla="*/ 419100 h 2038350"/>
              <a:gd name="connsiteX27" fmla="*/ 1847850 w 3321745"/>
              <a:gd name="connsiteY27" fmla="*/ 285750 h 2038350"/>
              <a:gd name="connsiteX28" fmla="*/ 1885950 w 3321745"/>
              <a:gd name="connsiteY28" fmla="*/ 171450 h 2038350"/>
              <a:gd name="connsiteX29" fmla="*/ 1981200 w 3321745"/>
              <a:gd name="connsiteY29" fmla="*/ 0 h 2038350"/>
              <a:gd name="connsiteX30" fmla="*/ 2057400 w 3321745"/>
              <a:gd name="connsiteY30" fmla="*/ 76200 h 2038350"/>
              <a:gd name="connsiteX31" fmla="*/ 2076450 w 3321745"/>
              <a:gd name="connsiteY31" fmla="*/ 152400 h 2038350"/>
              <a:gd name="connsiteX32" fmla="*/ 2152650 w 3321745"/>
              <a:gd name="connsiteY32" fmla="*/ 323850 h 2038350"/>
              <a:gd name="connsiteX33" fmla="*/ 2171700 w 3321745"/>
              <a:gd name="connsiteY33" fmla="*/ 419100 h 2038350"/>
              <a:gd name="connsiteX34" fmla="*/ 2190750 w 3321745"/>
              <a:gd name="connsiteY34" fmla="*/ 476250 h 2038350"/>
              <a:gd name="connsiteX35" fmla="*/ 2209800 w 3321745"/>
              <a:gd name="connsiteY35" fmla="*/ 571500 h 2038350"/>
              <a:gd name="connsiteX36" fmla="*/ 2247900 w 3321745"/>
              <a:gd name="connsiteY36" fmla="*/ 628650 h 2038350"/>
              <a:gd name="connsiteX37" fmla="*/ 2305050 w 3321745"/>
              <a:gd name="connsiteY37" fmla="*/ 800100 h 2038350"/>
              <a:gd name="connsiteX38" fmla="*/ 2362200 w 3321745"/>
              <a:gd name="connsiteY38" fmla="*/ 990600 h 2038350"/>
              <a:gd name="connsiteX39" fmla="*/ 2400300 w 3321745"/>
              <a:gd name="connsiteY39" fmla="*/ 1047750 h 2038350"/>
              <a:gd name="connsiteX40" fmla="*/ 2438400 w 3321745"/>
              <a:gd name="connsiteY40" fmla="*/ 1162050 h 2038350"/>
              <a:gd name="connsiteX41" fmla="*/ 2457450 w 3321745"/>
              <a:gd name="connsiteY41" fmla="*/ 1219200 h 2038350"/>
              <a:gd name="connsiteX42" fmla="*/ 2476500 w 3321745"/>
              <a:gd name="connsiteY42" fmla="*/ 1504950 h 2038350"/>
              <a:gd name="connsiteX43" fmla="*/ 2533650 w 3321745"/>
              <a:gd name="connsiteY43" fmla="*/ 1733550 h 2038350"/>
              <a:gd name="connsiteX44" fmla="*/ 2571750 w 3321745"/>
              <a:gd name="connsiteY44" fmla="*/ 2038350 h 2038350"/>
              <a:gd name="connsiteX45" fmla="*/ 2590800 w 3321745"/>
              <a:gd name="connsiteY45" fmla="*/ 1924050 h 2038350"/>
              <a:gd name="connsiteX46" fmla="*/ 2609850 w 3321745"/>
              <a:gd name="connsiteY46" fmla="*/ 1790700 h 2038350"/>
              <a:gd name="connsiteX47" fmla="*/ 2647950 w 3321745"/>
              <a:gd name="connsiteY47" fmla="*/ 1676400 h 2038350"/>
              <a:gd name="connsiteX48" fmla="*/ 2667000 w 3321745"/>
              <a:gd name="connsiteY48" fmla="*/ 1600200 h 2038350"/>
              <a:gd name="connsiteX49" fmla="*/ 2686050 w 3321745"/>
              <a:gd name="connsiteY49" fmla="*/ 1390650 h 2038350"/>
              <a:gd name="connsiteX50" fmla="*/ 2705100 w 3321745"/>
              <a:gd name="connsiteY50" fmla="*/ 1333500 h 2038350"/>
              <a:gd name="connsiteX51" fmla="*/ 2724150 w 3321745"/>
              <a:gd name="connsiteY51" fmla="*/ 1238250 h 2038350"/>
              <a:gd name="connsiteX52" fmla="*/ 2762250 w 3321745"/>
              <a:gd name="connsiteY52" fmla="*/ 1104900 h 2038350"/>
              <a:gd name="connsiteX53" fmla="*/ 2819400 w 3321745"/>
              <a:gd name="connsiteY53" fmla="*/ 895350 h 2038350"/>
              <a:gd name="connsiteX54" fmla="*/ 2857500 w 3321745"/>
              <a:gd name="connsiteY54" fmla="*/ 819150 h 2038350"/>
              <a:gd name="connsiteX55" fmla="*/ 2933700 w 3321745"/>
              <a:gd name="connsiteY55" fmla="*/ 647700 h 2038350"/>
              <a:gd name="connsiteX56" fmla="*/ 2990850 w 3321745"/>
              <a:gd name="connsiteY56" fmla="*/ 762000 h 2038350"/>
              <a:gd name="connsiteX57" fmla="*/ 3028950 w 3321745"/>
              <a:gd name="connsiteY57" fmla="*/ 819150 h 2038350"/>
              <a:gd name="connsiteX58" fmla="*/ 3048000 w 3321745"/>
              <a:gd name="connsiteY58" fmla="*/ 933450 h 2038350"/>
              <a:gd name="connsiteX59" fmla="*/ 3086100 w 3321745"/>
              <a:gd name="connsiteY59" fmla="*/ 1047750 h 2038350"/>
              <a:gd name="connsiteX60" fmla="*/ 3162300 w 3321745"/>
              <a:gd name="connsiteY60" fmla="*/ 1390650 h 2038350"/>
              <a:gd name="connsiteX61" fmla="*/ 3181350 w 3321745"/>
              <a:gd name="connsiteY61" fmla="*/ 1447800 h 2038350"/>
              <a:gd name="connsiteX62" fmla="*/ 3219450 w 3321745"/>
              <a:gd name="connsiteY62" fmla="*/ 1504950 h 2038350"/>
              <a:gd name="connsiteX63" fmla="*/ 3238500 w 3321745"/>
              <a:gd name="connsiteY63" fmla="*/ 1600200 h 2038350"/>
              <a:gd name="connsiteX64" fmla="*/ 3314700 w 3321745"/>
              <a:gd name="connsiteY64" fmla="*/ 1752600 h 2038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1745" h="2038350">
                <a:moveTo>
                  <a:pt x="0" y="552450"/>
                </a:moveTo>
                <a:cubicBezTo>
                  <a:pt x="58358" y="544113"/>
                  <a:pt x="145786" y="551193"/>
                  <a:pt x="190500" y="495300"/>
                </a:cubicBezTo>
                <a:cubicBezTo>
                  <a:pt x="203044" y="479620"/>
                  <a:pt x="203200" y="457200"/>
                  <a:pt x="209550" y="438150"/>
                </a:cubicBezTo>
                <a:cubicBezTo>
                  <a:pt x="228600" y="444500"/>
                  <a:pt x="251020" y="444656"/>
                  <a:pt x="266700" y="457200"/>
                </a:cubicBezTo>
                <a:cubicBezTo>
                  <a:pt x="312196" y="493596"/>
                  <a:pt x="300843" y="525486"/>
                  <a:pt x="323850" y="571500"/>
                </a:cubicBezTo>
                <a:cubicBezTo>
                  <a:pt x="397708" y="719216"/>
                  <a:pt x="333117" y="542152"/>
                  <a:pt x="381000" y="685800"/>
                </a:cubicBezTo>
                <a:cubicBezTo>
                  <a:pt x="419100" y="679450"/>
                  <a:pt x="460752" y="684024"/>
                  <a:pt x="495300" y="666750"/>
                </a:cubicBezTo>
                <a:cubicBezTo>
                  <a:pt x="515778" y="656511"/>
                  <a:pt x="515522" y="623903"/>
                  <a:pt x="533400" y="609600"/>
                </a:cubicBezTo>
                <a:cubicBezTo>
                  <a:pt x="549080" y="597056"/>
                  <a:pt x="571500" y="596900"/>
                  <a:pt x="590550" y="590550"/>
                </a:cubicBezTo>
                <a:cubicBezTo>
                  <a:pt x="680340" y="455865"/>
                  <a:pt x="563076" y="618024"/>
                  <a:pt x="704850" y="476250"/>
                </a:cubicBezTo>
                <a:cubicBezTo>
                  <a:pt x="721039" y="460061"/>
                  <a:pt x="728293" y="436689"/>
                  <a:pt x="742950" y="419100"/>
                </a:cubicBezTo>
                <a:cubicBezTo>
                  <a:pt x="818843" y="328028"/>
                  <a:pt x="775514" y="391964"/>
                  <a:pt x="857250" y="323850"/>
                </a:cubicBezTo>
                <a:cubicBezTo>
                  <a:pt x="1044500" y="167808"/>
                  <a:pt x="802650" y="359400"/>
                  <a:pt x="952500" y="209550"/>
                </a:cubicBezTo>
                <a:cubicBezTo>
                  <a:pt x="989429" y="172621"/>
                  <a:pt x="1020319" y="167894"/>
                  <a:pt x="1066800" y="152400"/>
                </a:cubicBezTo>
                <a:cubicBezTo>
                  <a:pt x="1073150" y="171450"/>
                  <a:pt x="1080333" y="190242"/>
                  <a:pt x="1085850" y="209550"/>
                </a:cubicBezTo>
                <a:cubicBezTo>
                  <a:pt x="1093043" y="234724"/>
                  <a:pt x="1094267" y="261825"/>
                  <a:pt x="1104900" y="285750"/>
                </a:cubicBezTo>
                <a:cubicBezTo>
                  <a:pt x="1162466" y="415273"/>
                  <a:pt x="1155719" y="336625"/>
                  <a:pt x="1181100" y="438150"/>
                </a:cubicBezTo>
                <a:cubicBezTo>
                  <a:pt x="1234952" y="653560"/>
                  <a:pt x="1156513" y="402489"/>
                  <a:pt x="1238250" y="647700"/>
                </a:cubicBezTo>
                <a:cubicBezTo>
                  <a:pt x="1244600" y="666750"/>
                  <a:pt x="1246161" y="688142"/>
                  <a:pt x="1257300" y="704850"/>
                </a:cubicBezTo>
                <a:lnTo>
                  <a:pt x="1295400" y="762000"/>
                </a:lnTo>
                <a:cubicBezTo>
                  <a:pt x="1301750" y="787400"/>
                  <a:pt x="1306927" y="813122"/>
                  <a:pt x="1314450" y="838200"/>
                </a:cubicBezTo>
                <a:cubicBezTo>
                  <a:pt x="1325990" y="876667"/>
                  <a:pt x="1352550" y="952500"/>
                  <a:pt x="1352550" y="952500"/>
                </a:cubicBezTo>
                <a:cubicBezTo>
                  <a:pt x="1377950" y="946150"/>
                  <a:pt x="1408083" y="949524"/>
                  <a:pt x="1428750" y="933450"/>
                </a:cubicBezTo>
                <a:cubicBezTo>
                  <a:pt x="1627408" y="778938"/>
                  <a:pt x="1471653" y="876235"/>
                  <a:pt x="1543050" y="762000"/>
                </a:cubicBezTo>
                <a:cubicBezTo>
                  <a:pt x="1581812" y="699980"/>
                  <a:pt x="1626456" y="659544"/>
                  <a:pt x="1676400" y="609600"/>
                </a:cubicBezTo>
                <a:cubicBezTo>
                  <a:pt x="1716690" y="448438"/>
                  <a:pt x="1661804" y="612444"/>
                  <a:pt x="1752600" y="476250"/>
                </a:cubicBezTo>
                <a:cubicBezTo>
                  <a:pt x="1763739" y="459542"/>
                  <a:pt x="1762670" y="437061"/>
                  <a:pt x="1771650" y="419100"/>
                </a:cubicBezTo>
                <a:cubicBezTo>
                  <a:pt x="1840383" y="281635"/>
                  <a:pt x="1781054" y="452739"/>
                  <a:pt x="1847850" y="285750"/>
                </a:cubicBezTo>
                <a:cubicBezTo>
                  <a:pt x="1862765" y="248462"/>
                  <a:pt x="1863673" y="204866"/>
                  <a:pt x="1885950" y="171450"/>
                </a:cubicBezTo>
                <a:cubicBezTo>
                  <a:pt x="1973289" y="40442"/>
                  <a:pt x="1947670" y="100591"/>
                  <a:pt x="1981200" y="0"/>
                </a:cubicBezTo>
                <a:cubicBezTo>
                  <a:pt x="2006600" y="25400"/>
                  <a:pt x="2038362" y="45739"/>
                  <a:pt x="2057400" y="76200"/>
                </a:cubicBezTo>
                <a:cubicBezTo>
                  <a:pt x="2071276" y="98402"/>
                  <a:pt x="2067257" y="127885"/>
                  <a:pt x="2076450" y="152400"/>
                </a:cubicBezTo>
                <a:cubicBezTo>
                  <a:pt x="2132737" y="302499"/>
                  <a:pt x="2100518" y="150077"/>
                  <a:pt x="2152650" y="323850"/>
                </a:cubicBezTo>
                <a:cubicBezTo>
                  <a:pt x="2161954" y="354863"/>
                  <a:pt x="2163847" y="387688"/>
                  <a:pt x="2171700" y="419100"/>
                </a:cubicBezTo>
                <a:cubicBezTo>
                  <a:pt x="2176570" y="438581"/>
                  <a:pt x="2185880" y="456769"/>
                  <a:pt x="2190750" y="476250"/>
                </a:cubicBezTo>
                <a:cubicBezTo>
                  <a:pt x="2198603" y="507662"/>
                  <a:pt x="2198431" y="541183"/>
                  <a:pt x="2209800" y="571500"/>
                </a:cubicBezTo>
                <a:cubicBezTo>
                  <a:pt x="2217839" y="592937"/>
                  <a:pt x="2239094" y="607516"/>
                  <a:pt x="2247900" y="628650"/>
                </a:cubicBezTo>
                <a:cubicBezTo>
                  <a:pt x="2271070" y="684257"/>
                  <a:pt x="2290439" y="741657"/>
                  <a:pt x="2305050" y="800100"/>
                </a:cubicBezTo>
                <a:cubicBezTo>
                  <a:pt x="2315699" y="842696"/>
                  <a:pt x="2343648" y="962772"/>
                  <a:pt x="2362200" y="990600"/>
                </a:cubicBezTo>
                <a:cubicBezTo>
                  <a:pt x="2374900" y="1009650"/>
                  <a:pt x="2391001" y="1026828"/>
                  <a:pt x="2400300" y="1047750"/>
                </a:cubicBezTo>
                <a:cubicBezTo>
                  <a:pt x="2416611" y="1084450"/>
                  <a:pt x="2425700" y="1123950"/>
                  <a:pt x="2438400" y="1162050"/>
                </a:cubicBezTo>
                <a:lnTo>
                  <a:pt x="2457450" y="1219200"/>
                </a:lnTo>
                <a:cubicBezTo>
                  <a:pt x="2463800" y="1314450"/>
                  <a:pt x="2467449" y="1409919"/>
                  <a:pt x="2476500" y="1504950"/>
                </a:cubicBezTo>
                <a:cubicBezTo>
                  <a:pt x="2508761" y="1843686"/>
                  <a:pt x="2476465" y="1390438"/>
                  <a:pt x="2533650" y="1733550"/>
                </a:cubicBezTo>
                <a:cubicBezTo>
                  <a:pt x="2563191" y="1910798"/>
                  <a:pt x="2548857" y="1809416"/>
                  <a:pt x="2571750" y="2038350"/>
                </a:cubicBezTo>
                <a:cubicBezTo>
                  <a:pt x="2578100" y="2000250"/>
                  <a:pt x="2584927" y="1962226"/>
                  <a:pt x="2590800" y="1924050"/>
                </a:cubicBezTo>
                <a:cubicBezTo>
                  <a:pt x="2597628" y="1879671"/>
                  <a:pt x="2599754" y="1834451"/>
                  <a:pt x="2609850" y="1790700"/>
                </a:cubicBezTo>
                <a:cubicBezTo>
                  <a:pt x="2618881" y="1751568"/>
                  <a:pt x="2638210" y="1715362"/>
                  <a:pt x="2647950" y="1676400"/>
                </a:cubicBezTo>
                <a:lnTo>
                  <a:pt x="2667000" y="1600200"/>
                </a:lnTo>
                <a:cubicBezTo>
                  <a:pt x="2673350" y="1530350"/>
                  <a:pt x="2676131" y="1460083"/>
                  <a:pt x="2686050" y="1390650"/>
                </a:cubicBezTo>
                <a:cubicBezTo>
                  <a:pt x="2688890" y="1370771"/>
                  <a:pt x="2700230" y="1352981"/>
                  <a:pt x="2705100" y="1333500"/>
                </a:cubicBezTo>
                <a:cubicBezTo>
                  <a:pt x="2712953" y="1302088"/>
                  <a:pt x="2716297" y="1269662"/>
                  <a:pt x="2724150" y="1238250"/>
                </a:cubicBezTo>
                <a:cubicBezTo>
                  <a:pt x="2735362" y="1193402"/>
                  <a:pt x="2750339" y="1149568"/>
                  <a:pt x="2762250" y="1104900"/>
                </a:cubicBezTo>
                <a:cubicBezTo>
                  <a:pt x="2769106" y="1079190"/>
                  <a:pt x="2797640" y="946123"/>
                  <a:pt x="2819400" y="895350"/>
                </a:cubicBezTo>
                <a:cubicBezTo>
                  <a:pt x="2830587" y="869248"/>
                  <a:pt x="2846953" y="845517"/>
                  <a:pt x="2857500" y="819150"/>
                </a:cubicBezTo>
                <a:cubicBezTo>
                  <a:pt x="2925510" y="649125"/>
                  <a:pt x="2860399" y="757652"/>
                  <a:pt x="2933700" y="647700"/>
                </a:cubicBezTo>
                <a:cubicBezTo>
                  <a:pt x="3042889" y="811484"/>
                  <a:pt x="2911980" y="604259"/>
                  <a:pt x="2990850" y="762000"/>
                </a:cubicBezTo>
                <a:cubicBezTo>
                  <a:pt x="3001089" y="782478"/>
                  <a:pt x="3016250" y="800100"/>
                  <a:pt x="3028950" y="819150"/>
                </a:cubicBezTo>
                <a:cubicBezTo>
                  <a:pt x="3035300" y="857250"/>
                  <a:pt x="3038632" y="895978"/>
                  <a:pt x="3048000" y="933450"/>
                </a:cubicBezTo>
                <a:cubicBezTo>
                  <a:pt x="3057740" y="972412"/>
                  <a:pt x="3079498" y="1008136"/>
                  <a:pt x="3086100" y="1047750"/>
                </a:cubicBezTo>
                <a:cubicBezTo>
                  <a:pt x="3130802" y="1315964"/>
                  <a:pt x="3099771" y="1203063"/>
                  <a:pt x="3162300" y="1390650"/>
                </a:cubicBezTo>
                <a:cubicBezTo>
                  <a:pt x="3168650" y="1409700"/>
                  <a:pt x="3170211" y="1431092"/>
                  <a:pt x="3181350" y="1447800"/>
                </a:cubicBezTo>
                <a:lnTo>
                  <a:pt x="3219450" y="1504950"/>
                </a:lnTo>
                <a:cubicBezTo>
                  <a:pt x="3225800" y="1536700"/>
                  <a:pt x="3225102" y="1570723"/>
                  <a:pt x="3238500" y="1600200"/>
                </a:cubicBezTo>
                <a:cubicBezTo>
                  <a:pt x="3321745" y="1783338"/>
                  <a:pt x="3314700" y="1652548"/>
                  <a:pt x="3314700" y="1752600"/>
                </a:cubicBezTo>
              </a:path>
            </a:pathLst>
          </a:custGeom>
          <a:noFill/>
          <a:ln w="508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pitchFamily="18" charset="0"/>
            </a:endParaRPr>
          </a:p>
        </p:txBody>
      </p:sp>
      <p:sp>
        <p:nvSpPr>
          <p:cNvPr id="13" name="TextBox 12"/>
          <p:cNvSpPr txBox="1"/>
          <p:nvPr/>
        </p:nvSpPr>
        <p:spPr>
          <a:xfrm>
            <a:off x="6550411" y="2830893"/>
            <a:ext cx="3124200" cy="1200329"/>
          </a:xfrm>
          <a:prstGeom prst="rect">
            <a:avLst/>
          </a:prstGeom>
          <a:noFill/>
        </p:spPr>
        <p:txBody>
          <a:bodyPr wrap="square" rtlCol="0">
            <a:spAutoFit/>
          </a:bodyPr>
          <a:lstStyle/>
          <a:p>
            <a:r>
              <a:rPr lang="en-US" sz="2400" b="1" dirty="0" smtClean="0">
                <a:solidFill>
                  <a:srgbClr val="C00000"/>
                </a:solidFill>
              </a:rPr>
              <a:t>Reality:</a:t>
            </a:r>
          </a:p>
          <a:p>
            <a:r>
              <a:rPr lang="en-US" sz="2400" b="1" dirty="0" smtClean="0">
                <a:solidFill>
                  <a:srgbClr val="C00000"/>
                </a:solidFill>
              </a:rPr>
              <a:t>Volatile </a:t>
            </a:r>
            <a:br>
              <a:rPr lang="en-US" sz="2400" b="1" dirty="0" smtClean="0">
                <a:solidFill>
                  <a:srgbClr val="C00000"/>
                </a:solidFill>
              </a:rPr>
            </a:br>
            <a:r>
              <a:rPr lang="en-US" sz="2400" b="1" dirty="0" smtClean="0">
                <a:solidFill>
                  <a:srgbClr val="C00000"/>
                </a:solidFill>
              </a:rPr>
              <a:t>Decline?</a:t>
            </a:r>
            <a:endParaRPr lang="en-US" sz="2400" b="1" dirty="0">
              <a:solidFill>
                <a:srgbClr val="C00000"/>
              </a:solidFill>
            </a:endParaRPr>
          </a:p>
        </p:txBody>
      </p:sp>
      <p:sp>
        <p:nvSpPr>
          <p:cNvPr id="14" name="Text Box 9"/>
          <p:cNvSpPr txBox="1">
            <a:spLocks noChangeArrowheads="1"/>
          </p:cNvSpPr>
          <p:nvPr/>
        </p:nvSpPr>
        <p:spPr bwMode="auto">
          <a:xfrm>
            <a:off x="8542194" y="6328865"/>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b="1">
                <a:solidFill>
                  <a:srgbClr val="003399"/>
                </a:solidFill>
              </a:rPr>
              <a:pPr>
                <a:spcBef>
                  <a:spcPct val="50000"/>
                </a:spcBef>
              </a:pPr>
              <a:t>23</a:t>
            </a:fld>
            <a:endParaRPr lang="en-US" sz="2900" b="1" dirty="0">
              <a:solidFill>
                <a:srgbClr val="003399"/>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fill="hold" grpId="0" nodeType="clickEffect">
                                  <p:stCondLst>
                                    <p:cond delay="0"/>
                                  </p:stCondLst>
                                  <p:childTnLst>
                                    <p:animEffect transition="out" filter="checkerboard(across)">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par>
                                <p:cTn id="8" presetID="5"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checkerboard(across)">
                                      <p:cBhvr>
                                        <p:cTn id="10" dur="500"/>
                                        <p:tgtEl>
                                          <p:spTgt spid="12"/>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checkerboard(across)">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animBg="1"/>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p:cNvPicPr>
            <a:picLocks noChangeAspect="1" noChangeArrowheads="1"/>
          </p:cNvPicPr>
          <p:nvPr/>
        </p:nvPicPr>
        <p:blipFill>
          <a:blip r:embed="rId3" cstate="print"/>
          <a:srcRect/>
          <a:stretch>
            <a:fillRect/>
          </a:stretch>
        </p:blipFill>
        <p:spPr bwMode="auto">
          <a:xfrm>
            <a:off x="0" y="2144718"/>
            <a:ext cx="9144000" cy="4687887"/>
          </a:xfrm>
          <a:prstGeom prst="rect">
            <a:avLst/>
          </a:prstGeom>
          <a:noFill/>
          <a:ln w="9525">
            <a:noFill/>
            <a:miter lim="800000"/>
            <a:headEnd/>
            <a:tailEnd/>
          </a:ln>
        </p:spPr>
      </p:pic>
      <p:sp>
        <p:nvSpPr>
          <p:cNvPr id="79875" name="Rectangle 3"/>
          <p:cNvSpPr>
            <a:spLocks noChangeArrowheads="1"/>
          </p:cNvSpPr>
          <p:nvPr/>
        </p:nvSpPr>
        <p:spPr bwMode="auto">
          <a:xfrm>
            <a:off x="8464552" y="1816100"/>
            <a:ext cx="900113" cy="5041900"/>
          </a:xfrm>
          <a:prstGeom prst="rect">
            <a:avLst/>
          </a:prstGeom>
          <a:solidFill>
            <a:schemeClr val="bg1"/>
          </a:solidFill>
          <a:ln w="9525">
            <a:noFill/>
            <a:miter lim="800000"/>
            <a:headEnd/>
            <a:tailEnd/>
          </a:ln>
        </p:spPr>
        <p:txBody>
          <a:bodyPr wrap="none" lIns="81999" tIns="40998" rIns="81999" bIns="40998" anchor="ctr"/>
          <a:lstStyle/>
          <a:p>
            <a:endParaRPr lang="en-US"/>
          </a:p>
        </p:txBody>
      </p:sp>
      <p:sp>
        <p:nvSpPr>
          <p:cNvPr id="79878" name="Freeform 6"/>
          <p:cNvSpPr>
            <a:spLocks/>
          </p:cNvSpPr>
          <p:nvPr/>
        </p:nvSpPr>
        <p:spPr bwMode="auto">
          <a:xfrm>
            <a:off x="1000127" y="4837114"/>
            <a:ext cx="1366838" cy="760412"/>
          </a:xfrm>
          <a:custGeom>
            <a:avLst/>
            <a:gdLst>
              <a:gd name="T0" fmla="*/ 2147483647 w 947"/>
              <a:gd name="T1" fmla="*/ 2147483647 h 543"/>
              <a:gd name="T2" fmla="*/ 0 w 947"/>
              <a:gd name="T3" fmla="*/ 2147483647 h 543"/>
              <a:gd name="T4" fmla="*/ 2147483647 w 947"/>
              <a:gd name="T5" fmla="*/ 2147483647 h 543"/>
              <a:gd name="T6" fmla="*/ 2147483647 w 947"/>
              <a:gd name="T7" fmla="*/ 2147483647 h 543"/>
              <a:gd name="T8" fmla="*/ 2147483647 w 947"/>
              <a:gd name="T9" fmla="*/ 2147483647 h 543"/>
              <a:gd name="T10" fmla="*/ 2147483647 w 947"/>
              <a:gd name="T11" fmla="*/ 2147483647 h 543"/>
              <a:gd name="T12" fmla="*/ 2147483647 w 947"/>
              <a:gd name="T13" fmla="*/ 2147483647 h 543"/>
              <a:gd name="T14" fmla="*/ 2147483647 w 947"/>
              <a:gd name="T15" fmla="*/ 2147483647 h 543"/>
              <a:gd name="T16" fmla="*/ 2147483647 w 947"/>
              <a:gd name="T17" fmla="*/ 2147483647 h 543"/>
              <a:gd name="T18" fmla="*/ 2147483647 w 947"/>
              <a:gd name="T19" fmla="*/ 2147483647 h 543"/>
              <a:gd name="T20" fmla="*/ 2147483647 w 947"/>
              <a:gd name="T21" fmla="*/ 2147483647 h 543"/>
              <a:gd name="T22" fmla="*/ 2147483647 w 947"/>
              <a:gd name="T23" fmla="*/ 2147483647 h 543"/>
              <a:gd name="T24" fmla="*/ 2147483647 w 947"/>
              <a:gd name="T25" fmla="*/ 2147483647 h 543"/>
              <a:gd name="T26" fmla="*/ 2147483647 w 947"/>
              <a:gd name="T27" fmla="*/ 2147483647 h 543"/>
              <a:gd name="T28" fmla="*/ 2147483647 w 947"/>
              <a:gd name="T29" fmla="*/ 2147483647 h 543"/>
              <a:gd name="T30" fmla="*/ 2147483647 w 947"/>
              <a:gd name="T31" fmla="*/ 2147483647 h 543"/>
              <a:gd name="T32" fmla="*/ 2147483647 w 947"/>
              <a:gd name="T33" fmla="*/ 2147483647 h 543"/>
              <a:gd name="T34" fmla="*/ 2147483647 w 947"/>
              <a:gd name="T35" fmla="*/ 2147483647 h 543"/>
              <a:gd name="T36" fmla="*/ 2147483647 w 947"/>
              <a:gd name="T37" fmla="*/ 2147483647 h 543"/>
              <a:gd name="T38" fmla="*/ 2147483647 w 947"/>
              <a:gd name="T39" fmla="*/ 2147483647 h 543"/>
              <a:gd name="T40" fmla="*/ 2147483647 w 947"/>
              <a:gd name="T41" fmla="*/ 2147483647 h 543"/>
              <a:gd name="T42" fmla="*/ 2147483647 w 947"/>
              <a:gd name="T43" fmla="*/ 2147483647 h 543"/>
              <a:gd name="T44" fmla="*/ 2147483647 w 947"/>
              <a:gd name="T45" fmla="*/ 0 h 543"/>
              <a:gd name="T46" fmla="*/ 2147483647 w 947"/>
              <a:gd name="T47" fmla="*/ 2147483647 h 54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47"/>
              <a:gd name="T73" fmla="*/ 0 h 543"/>
              <a:gd name="T74" fmla="*/ 947 w 947"/>
              <a:gd name="T75" fmla="*/ 543 h 54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47" h="543">
                <a:moveTo>
                  <a:pt x="5" y="6"/>
                </a:moveTo>
                <a:lnTo>
                  <a:pt x="0" y="543"/>
                </a:lnTo>
                <a:lnTo>
                  <a:pt x="102" y="471"/>
                </a:lnTo>
                <a:lnTo>
                  <a:pt x="195" y="402"/>
                </a:lnTo>
                <a:lnTo>
                  <a:pt x="234" y="387"/>
                </a:lnTo>
                <a:lnTo>
                  <a:pt x="306" y="320"/>
                </a:lnTo>
                <a:lnTo>
                  <a:pt x="342" y="278"/>
                </a:lnTo>
                <a:lnTo>
                  <a:pt x="384" y="251"/>
                </a:lnTo>
                <a:lnTo>
                  <a:pt x="429" y="213"/>
                </a:lnTo>
                <a:lnTo>
                  <a:pt x="452" y="192"/>
                </a:lnTo>
                <a:lnTo>
                  <a:pt x="471" y="168"/>
                </a:lnTo>
                <a:lnTo>
                  <a:pt x="527" y="162"/>
                </a:lnTo>
                <a:lnTo>
                  <a:pt x="558" y="158"/>
                </a:lnTo>
                <a:lnTo>
                  <a:pt x="596" y="117"/>
                </a:lnTo>
                <a:lnTo>
                  <a:pt x="656" y="78"/>
                </a:lnTo>
                <a:lnTo>
                  <a:pt x="719" y="33"/>
                </a:lnTo>
                <a:lnTo>
                  <a:pt x="768" y="36"/>
                </a:lnTo>
                <a:lnTo>
                  <a:pt x="825" y="53"/>
                </a:lnTo>
                <a:lnTo>
                  <a:pt x="843" y="56"/>
                </a:lnTo>
                <a:lnTo>
                  <a:pt x="894" y="29"/>
                </a:lnTo>
                <a:lnTo>
                  <a:pt x="917" y="14"/>
                </a:lnTo>
                <a:lnTo>
                  <a:pt x="938" y="11"/>
                </a:lnTo>
                <a:lnTo>
                  <a:pt x="947" y="0"/>
                </a:lnTo>
                <a:lnTo>
                  <a:pt x="5" y="6"/>
                </a:lnTo>
                <a:close/>
              </a:path>
            </a:pathLst>
          </a:custGeom>
          <a:solidFill>
            <a:srgbClr val="C3EAB4"/>
          </a:solidFill>
          <a:ln w="9525">
            <a:noFill/>
            <a:round/>
            <a:headEnd/>
            <a:tailEnd/>
          </a:ln>
        </p:spPr>
        <p:txBody>
          <a:bodyPr lIns="81999" tIns="40998" rIns="81999" bIns="40998"/>
          <a:lstStyle/>
          <a:p>
            <a:endParaRPr lang="en-US"/>
          </a:p>
        </p:txBody>
      </p:sp>
      <p:pic>
        <p:nvPicPr>
          <p:cNvPr id="79879" name="Picture 2"/>
          <p:cNvPicPr>
            <a:picLocks noChangeAspect="1" noChangeArrowheads="1"/>
          </p:cNvPicPr>
          <p:nvPr/>
        </p:nvPicPr>
        <p:blipFill>
          <a:blip r:embed="rId4" cstate="print"/>
          <a:srcRect/>
          <a:stretch>
            <a:fillRect/>
          </a:stretch>
        </p:blipFill>
        <p:spPr bwMode="auto">
          <a:xfrm>
            <a:off x="4471988" y="3722689"/>
            <a:ext cx="1363662" cy="509587"/>
          </a:xfrm>
          <a:prstGeom prst="rect">
            <a:avLst/>
          </a:prstGeom>
          <a:noFill/>
          <a:ln w="9525">
            <a:noFill/>
            <a:miter lim="800000"/>
            <a:headEnd/>
            <a:tailEnd/>
          </a:ln>
        </p:spPr>
      </p:pic>
      <p:cxnSp>
        <p:nvCxnSpPr>
          <p:cNvPr id="79880" name="Straight Arrow Connector 9"/>
          <p:cNvCxnSpPr>
            <a:cxnSpLocks noChangeShapeType="1"/>
          </p:cNvCxnSpPr>
          <p:nvPr/>
        </p:nvCxnSpPr>
        <p:spPr bwMode="auto">
          <a:xfrm>
            <a:off x="1022351" y="2000250"/>
            <a:ext cx="2597150" cy="1588"/>
          </a:xfrm>
          <a:prstGeom prst="straightConnector1">
            <a:avLst/>
          </a:prstGeom>
          <a:noFill/>
          <a:ln w="34925" algn="ctr">
            <a:solidFill>
              <a:schemeClr val="tx1"/>
            </a:solidFill>
            <a:round/>
            <a:headEnd type="stealth" w="lg" len="lg"/>
            <a:tailEnd type="stealth" w="lg" len="lg"/>
          </a:ln>
        </p:spPr>
      </p:cxnSp>
      <p:cxnSp>
        <p:nvCxnSpPr>
          <p:cNvPr id="79881" name="Straight Arrow Connector 9"/>
          <p:cNvCxnSpPr>
            <a:cxnSpLocks noChangeShapeType="1"/>
          </p:cNvCxnSpPr>
          <p:nvPr/>
        </p:nvCxnSpPr>
        <p:spPr bwMode="auto">
          <a:xfrm flipV="1">
            <a:off x="3505200" y="3124201"/>
            <a:ext cx="2209800" cy="14288"/>
          </a:xfrm>
          <a:prstGeom prst="straightConnector1">
            <a:avLst/>
          </a:prstGeom>
          <a:noFill/>
          <a:ln w="50800" algn="ctr">
            <a:solidFill>
              <a:schemeClr val="tx1"/>
            </a:solidFill>
            <a:round/>
            <a:headEnd type="stealth" w="lg" len="lg"/>
            <a:tailEnd type="stealth" w="lg" len="lg"/>
          </a:ln>
        </p:spPr>
      </p:cxnSp>
      <p:pic>
        <p:nvPicPr>
          <p:cNvPr id="79882" name="Picture 2"/>
          <p:cNvPicPr>
            <a:picLocks noChangeAspect="1" noChangeArrowheads="1"/>
          </p:cNvPicPr>
          <p:nvPr/>
        </p:nvPicPr>
        <p:blipFill>
          <a:blip r:embed="rId5" cstate="print"/>
          <a:srcRect/>
          <a:stretch>
            <a:fillRect/>
          </a:stretch>
        </p:blipFill>
        <p:spPr bwMode="auto">
          <a:xfrm>
            <a:off x="3810002" y="2452693"/>
            <a:ext cx="506413" cy="650875"/>
          </a:xfrm>
          <a:prstGeom prst="rect">
            <a:avLst/>
          </a:prstGeom>
          <a:noFill/>
          <a:ln w="9525">
            <a:noFill/>
            <a:miter lim="800000"/>
            <a:headEnd/>
            <a:tailEnd/>
          </a:ln>
        </p:spPr>
      </p:pic>
      <p:pic>
        <p:nvPicPr>
          <p:cNvPr id="79883" name="Picture 3"/>
          <p:cNvPicPr>
            <a:picLocks noChangeAspect="1" noChangeArrowheads="1"/>
          </p:cNvPicPr>
          <p:nvPr/>
        </p:nvPicPr>
        <p:blipFill>
          <a:blip r:embed="rId6" cstate="print"/>
          <a:srcRect/>
          <a:stretch>
            <a:fillRect/>
          </a:stretch>
        </p:blipFill>
        <p:spPr bwMode="auto">
          <a:xfrm>
            <a:off x="3810002" y="5932488"/>
            <a:ext cx="574675" cy="450850"/>
          </a:xfrm>
          <a:prstGeom prst="rect">
            <a:avLst/>
          </a:prstGeom>
          <a:noFill/>
          <a:ln w="9525">
            <a:noFill/>
            <a:miter lim="800000"/>
            <a:headEnd/>
            <a:tailEnd/>
          </a:ln>
        </p:spPr>
      </p:pic>
      <p:pic>
        <p:nvPicPr>
          <p:cNvPr id="79884" name="Picture 4"/>
          <p:cNvPicPr>
            <a:picLocks noChangeAspect="1" noChangeArrowheads="1"/>
          </p:cNvPicPr>
          <p:nvPr/>
        </p:nvPicPr>
        <p:blipFill>
          <a:blip r:embed="rId7" cstate="print"/>
          <a:srcRect/>
          <a:stretch>
            <a:fillRect/>
          </a:stretch>
        </p:blipFill>
        <p:spPr bwMode="auto">
          <a:xfrm>
            <a:off x="3733803" y="3471864"/>
            <a:ext cx="517525" cy="433387"/>
          </a:xfrm>
          <a:prstGeom prst="rect">
            <a:avLst/>
          </a:prstGeom>
          <a:noFill/>
          <a:ln w="9525">
            <a:noFill/>
            <a:miter lim="800000"/>
            <a:headEnd/>
            <a:tailEnd/>
          </a:ln>
        </p:spPr>
      </p:pic>
      <p:pic>
        <p:nvPicPr>
          <p:cNvPr id="79885" name="Picture 5"/>
          <p:cNvPicPr>
            <a:picLocks noChangeAspect="1" noChangeArrowheads="1"/>
          </p:cNvPicPr>
          <p:nvPr/>
        </p:nvPicPr>
        <p:blipFill>
          <a:blip r:embed="rId8" cstate="print"/>
          <a:srcRect/>
          <a:stretch>
            <a:fillRect/>
          </a:stretch>
        </p:blipFill>
        <p:spPr bwMode="auto">
          <a:xfrm>
            <a:off x="3824288" y="4910142"/>
            <a:ext cx="468312" cy="682625"/>
          </a:xfrm>
          <a:prstGeom prst="rect">
            <a:avLst/>
          </a:prstGeom>
          <a:noFill/>
          <a:ln w="9525">
            <a:noFill/>
            <a:miter lim="800000"/>
            <a:headEnd/>
            <a:tailEnd/>
          </a:ln>
        </p:spPr>
      </p:pic>
      <p:pic>
        <p:nvPicPr>
          <p:cNvPr id="79886" name="Picture 6"/>
          <p:cNvPicPr>
            <a:picLocks noChangeAspect="1" noChangeArrowheads="1"/>
          </p:cNvPicPr>
          <p:nvPr/>
        </p:nvPicPr>
        <p:blipFill>
          <a:blip r:embed="rId9" cstate="print"/>
          <a:srcRect/>
          <a:stretch>
            <a:fillRect/>
          </a:stretch>
        </p:blipFill>
        <p:spPr bwMode="auto">
          <a:xfrm>
            <a:off x="3810000" y="4191001"/>
            <a:ext cx="546100" cy="533400"/>
          </a:xfrm>
          <a:prstGeom prst="rect">
            <a:avLst/>
          </a:prstGeom>
          <a:noFill/>
          <a:ln w="9525">
            <a:noFill/>
            <a:miter lim="800000"/>
            <a:headEnd/>
            <a:tailEnd/>
          </a:ln>
        </p:spPr>
      </p:pic>
      <p:cxnSp>
        <p:nvCxnSpPr>
          <p:cNvPr id="79887" name="Straight Arrow Connector 15"/>
          <p:cNvCxnSpPr>
            <a:cxnSpLocks noChangeShapeType="1"/>
          </p:cNvCxnSpPr>
          <p:nvPr/>
        </p:nvCxnSpPr>
        <p:spPr bwMode="auto">
          <a:xfrm>
            <a:off x="3513140" y="3933825"/>
            <a:ext cx="2597150" cy="1588"/>
          </a:xfrm>
          <a:prstGeom prst="straightConnector1">
            <a:avLst/>
          </a:prstGeom>
          <a:noFill/>
          <a:ln w="50800" algn="ctr">
            <a:solidFill>
              <a:schemeClr val="tx1"/>
            </a:solidFill>
            <a:round/>
            <a:headEnd type="stealth" w="lg" len="lg"/>
            <a:tailEnd type="stealth" w="lg" len="lg"/>
          </a:ln>
        </p:spPr>
      </p:cxnSp>
      <p:cxnSp>
        <p:nvCxnSpPr>
          <p:cNvPr id="79888" name="Straight Arrow Connector 16"/>
          <p:cNvCxnSpPr>
            <a:cxnSpLocks noChangeShapeType="1"/>
          </p:cNvCxnSpPr>
          <p:nvPr/>
        </p:nvCxnSpPr>
        <p:spPr bwMode="auto">
          <a:xfrm>
            <a:off x="3505200" y="4738688"/>
            <a:ext cx="3810000" cy="0"/>
          </a:xfrm>
          <a:prstGeom prst="straightConnector1">
            <a:avLst/>
          </a:prstGeom>
          <a:noFill/>
          <a:ln w="50800" algn="ctr">
            <a:solidFill>
              <a:schemeClr val="tx1"/>
            </a:solidFill>
            <a:round/>
            <a:headEnd type="stealth" w="lg" len="lg"/>
            <a:tailEnd type="stealth" w="lg" len="lg"/>
          </a:ln>
        </p:spPr>
      </p:cxnSp>
      <p:cxnSp>
        <p:nvCxnSpPr>
          <p:cNvPr id="79889" name="Straight Arrow Connector 17"/>
          <p:cNvCxnSpPr>
            <a:cxnSpLocks noChangeShapeType="1"/>
          </p:cNvCxnSpPr>
          <p:nvPr/>
        </p:nvCxnSpPr>
        <p:spPr bwMode="auto">
          <a:xfrm>
            <a:off x="3505200" y="5627688"/>
            <a:ext cx="4648200" cy="0"/>
          </a:xfrm>
          <a:prstGeom prst="straightConnector1">
            <a:avLst/>
          </a:prstGeom>
          <a:noFill/>
          <a:ln w="50800" algn="ctr">
            <a:solidFill>
              <a:schemeClr val="tx1"/>
            </a:solidFill>
            <a:round/>
            <a:headEnd type="stealth" w="lg" len="lg"/>
            <a:tailEnd type="stealth" w="lg" len="lg"/>
          </a:ln>
        </p:spPr>
      </p:cxnSp>
      <p:cxnSp>
        <p:nvCxnSpPr>
          <p:cNvPr id="79890" name="Straight Arrow Connector 18"/>
          <p:cNvCxnSpPr>
            <a:cxnSpLocks noChangeShapeType="1"/>
          </p:cNvCxnSpPr>
          <p:nvPr/>
        </p:nvCxnSpPr>
        <p:spPr bwMode="auto">
          <a:xfrm>
            <a:off x="3505201" y="6403975"/>
            <a:ext cx="4876800" cy="0"/>
          </a:xfrm>
          <a:prstGeom prst="straightConnector1">
            <a:avLst/>
          </a:prstGeom>
          <a:noFill/>
          <a:ln w="50800" algn="ctr">
            <a:solidFill>
              <a:schemeClr val="tx1"/>
            </a:solidFill>
            <a:round/>
            <a:headEnd type="stealth" w="lg" len="lg"/>
            <a:tailEnd type="stealth" w="lg" len="lg"/>
          </a:ln>
        </p:spPr>
      </p:cxnSp>
      <p:sp>
        <p:nvSpPr>
          <p:cNvPr id="79891" name="Rectangle 4"/>
          <p:cNvSpPr>
            <a:spLocks noChangeArrowheads="1"/>
          </p:cNvSpPr>
          <p:nvPr/>
        </p:nvSpPr>
        <p:spPr bwMode="auto">
          <a:xfrm>
            <a:off x="6096000" y="2577498"/>
            <a:ext cx="3048000" cy="538162"/>
          </a:xfrm>
          <a:prstGeom prst="rect">
            <a:avLst/>
          </a:prstGeom>
          <a:noFill/>
          <a:ln w="9525">
            <a:noFill/>
            <a:miter lim="800000"/>
            <a:headEnd/>
            <a:tailEnd/>
          </a:ln>
        </p:spPr>
        <p:txBody>
          <a:bodyPr lIns="81981" tIns="40989" rIns="81981" bIns="40989"/>
          <a:lstStyle/>
          <a:p>
            <a:r>
              <a:rPr lang="en-US" sz="2600" b="1" dirty="0"/>
              <a:t>Longevity of today’s investments:</a:t>
            </a:r>
            <a:br>
              <a:rPr lang="en-US" sz="2600" b="1" dirty="0"/>
            </a:br>
            <a:r>
              <a:rPr lang="en-US" sz="2600" b="1" i="1" dirty="0"/>
              <a:t>Which ones are gaining or losing in value?</a:t>
            </a:r>
          </a:p>
        </p:txBody>
      </p:sp>
      <p:sp>
        <p:nvSpPr>
          <p:cNvPr id="20" name="TextBox 19"/>
          <p:cNvSpPr txBox="1"/>
          <p:nvPr/>
        </p:nvSpPr>
        <p:spPr>
          <a:xfrm>
            <a:off x="901901" y="185349"/>
            <a:ext cx="7340203" cy="541965"/>
          </a:xfrm>
          <a:prstGeom prst="rect">
            <a:avLst/>
          </a:prstGeom>
          <a:noFill/>
        </p:spPr>
        <p:txBody>
          <a:bodyPr wrap="square" lIns="64284" tIns="32142" rIns="64284" bIns="32142" rtlCol="0">
            <a:spAutoFit/>
          </a:bodyPr>
          <a:lstStyle/>
          <a:p>
            <a:pPr algn="ctr" defTabSz="410709" hangingPunct="0"/>
            <a:r>
              <a:rPr lang="en-US" sz="3100" dirty="0" smtClean="0">
                <a:solidFill>
                  <a:srgbClr val="000000"/>
                </a:solidFill>
                <a:latin typeface="Helvetica Light" charset="0"/>
                <a:sym typeface="Helvetica Light" charset="0"/>
              </a:rPr>
              <a:t>“Slow things first”</a:t>
            </a:r>
            <a:endParaRPr lang="en-US" sz="3100" dirty="0">
              <a:solidFill>
                <a:srgbClr val="000000"/>
              </a:solidFill>
              <a:latin typeface="Helvetica Light" charset="0"/>
              <a:sym typeface="Helvetica Light" charset="0"/>
            </a:endParaRPr>
          </a:p>
        </p:txBody>
      </p:sp>
      <p:sp>
        <p:nvSpPr>
          <p:cNvPr id="23" name="Rectangle 5"/>
          <p:cNvSpPr>
            <a:spLocks noChangeArrowheads="1"/>
          </p:cNvSpPr>
          <p:nvPr/>
        </p:nvSpPr>
        <p:spPr bwMode="auto">
          <a:xfrm>
            <a:off x="1066800" y="1600200"/>
            <a:ext cx="5957887" cy="538163"/>
          </a:xfrm>
          <a:prstGeom prst="rect">
            <a:avLst/>
          </a:prstGeom>
          <a:noFill/>
          <a:ln w="9525">
            <a:noFill/>
            <a:miter lim="800000"/>
            <a:headEnd/>
            <a:tailEnd/>
          </a:ln>
        </p:spPr>
        <p:txBody>
          <a:bodyPr lIns="81981" tIns="40989" rIns="81981" bIns="40989"/>
          <a:lstStyle/>
          <a:p>
            <a:r>
              <a:rPr lang="en-US" sz="2000" dirty="0">
                <a:solidFill>
                  <a:srgbClr val="133267"/>
                </a:solidFill>
              </a:rPr>
              <a:t>Mathis’ </a:t>
            </a:r>
            <a:r>
              <a:rPr lang="en-US" sz="2000" dirty="0" smtClean="0">
                <a:solidFill>
                  <a:srgbClr val="133267"/>
                </a:solidFill>
              </a:rPr>
              <a:t>life (so far)</a:t>
            </a:r>
            <a:endParaRPr lang="en-US" sz="2000" dirty="0">
              <a:solidFill>
                <a:srgbClr val="133267"/>
              </a:solidFill>
            </a:endParaRPr>
          </a:p>
        </p:txBody>
      </p:sp>
      <p:sp>
        <p:nvSpPr>
          <p:cNvPr id="24" name="Rectangle 4"/>
          <p:cNvSpPr>
            <a:spLocks noChangeArrowheads="1"/>
          </p:cNvSpPr>
          <p:nvPr/>
        </p:nvSpPr>
        <p:spPr bwMode="auto">
          <a:xfrm>
            <a:off x="4267200" y="1600200"/>
            <a:ext cx="5957887" cy="538163"/>
          </a:xfrm>
          <a:prstGeom prst="rect">
            <a:avLst/>
          </a:prstGeom>
          <a:noFill/>
          <a:ln w="9525">
            <a:noFill/>
            <a:miter lim="800000"/>
            <a:headEnd/>
            <a:tailEnd/>
          </a:ln>
        </p:spPr>
        <p:txBody>
          <a:bodyPr lIns="81981" tIns="40989" rIns="81981" bIns="40989"/>
          <a:lstStyle/>
          <a:p>
            <a:r>
              <a:rPr lang="en-US" sz="2000" dirty="0" err="1">
                <a:solidFill>
                  <a:srgbClr val="133267"/>
                </a:solidFill>
              </a:rPr>
              <a:t>UN’s</a:t>
            </a:r>
            <a:r>
              <a:rPr lang="en-US" sz="2000" dirty="0">
                <a:solidFill>
                  <a:srgbClr val="133267"/>
                </a:solidFill>
              </a:rPr>
              <a:t> Most Moderate Scenario</a:t>
            </a:r>
          </a:p>
        </p:txBody>
      </p:sp>
      <p:sp>
        <p:nvSpPr>
          <p:cNvPr id="21" name="Text Box 9"/>
          <p:cNvSpPr txBox="1">
            <a:spLocks noChangeArrowheads="1"/>
          </p:cNvSpPr>
          <p:nvPr/>
        </p:nvSpPr>
        <p:spPr bwMode="auto">
          <a:xfrm>
            <a:off x="8542194" y="6328865"/>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b="1">
                <a:solidFill>
                  <a:srgbClr val="003399"/>
                </a:solidFill>
              </a:rPr>
              <a:pPr>
                <a:spcBef>
                  <a:spcPct val="50000"/>
                </a:spcBef>
              </a:pPr>
              <a:t>24</a:t>
            </a:fld>
            <a:endParaRPr lang="en-US" sz="2900" b="1" dirty="0">
              <a:solidFill>
                <a:srgbClr val="003399"/>
              </a:solidFill>
            </a:endParaRP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1200"/>
            <a:ext cx="8229600" cy="1143000"/>
          </a:xfrm>
        </p:spPr>
        <p:txBody>
          <a:bodyPr/>
          <a:lstStyle/>
          <a:p>
            <a:r>
              <a:rPr lang="en-US" b="1" dirty="0" smtClean="0"/>
              <a:t>Questions?</a:t>
            </a:r>
            <a:endParaRPr lang="en-US" b="1" dirty="0"/>
          </a:p>
        </p:txBody>
      </p:sp>
      <p:sp>
        <p:nvSpPr>
          <p:cNvPr id="4" name="Text Box 9"/>
          <p:cNvSpPr txBox="1">
            <a:spLocks noChangeArrowheads="1"/>
          </p:cNvSpPr>
          <p:nvPr/>
        </p:nvSpPr>
        <p:spPr bwMode="auto">
          <a:xfrm>
            <a:off x="8542194" y="6328865"/>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b="1">
                <a:solidFill>
                  <a:srgbClr val="003399"/>
                </a:solidFill>
              </a:rPr>
              <a:pPr>
                <a:spcBef>
                  <a:spcPct val="50000"/>
                </a:spcBef>
              </a:pPr>
              <a:t>25</a:t>
            </a:fld>
            <a:endParaRPr lang="en-US" sz="2900" b="1" dirty="0">
              <a:solidFill>
                <a:srgbClr val="003399"/>
              </a:solidFill>
            </a:endParaRP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Discuss with your neighbor:</a:t>
            </a:r>
            <a:endParaRPr lang="en-US" dirty="0"/>
          </a:p>
        </p:txBody>
      </p:sp>
      <p:sp>
        <p:nvSpPr>
          <p:cNvPr id="3" name="Content Placeholder 2"/>
          <p:cNvSpPr>
            <a:spLocks noGrp="1"/>
          </p:cNvSpPr>
          <p:nvPr>
            <p:ph idx="1"/>
          </p:nvPr>
        </p:nvSpPr>
        <p:spPr/>
        <p:txBody>
          <a:bodyPr>
            <a:normAutofit lnSpcReduction="10000"/>
          </a:bodyPr>
          <a:lstStyle/>
          <a:p>
            <a:r>
              <a:rPr lang="en-US" sz="4000" dirty="0" smtClean="0"/>
              <a:t>In a time of global overshoot, how could national biocapacity deficits become risks to the human economy? </a:t>
            </a:r>
          </a:p>
          <a:p>
            <a:endParaRPr lang="en-US" sz="4000" dirty="0" smtClean="0"/>
          </a:p>
          <a:p>
            <a:r>
              <a:rPr lang="en-US" sz="4000" dirty="0" smtClean="0"/>
              <a:t>How significant are they? </a:t>
            </a:r>
          </a:p>
          <a:p>
            <a:pPr algn="r">
              <a:buNone/>
            </a:pPr>
            <a:r>
              <a:rPr lang="en-US" sz="4000" b="1" dirty="0" smtClean="0"/>
              <a:t>(3 minutes)</a:t>
            </a:r>
          </a:p>
          <a:p>
            <a:endParaRPr lang="en-US" dirty="0"/>
          </a:p>
        </p:txBody>
      </p:sp>
      <p:sp>
        <p:nvSpPr>
          <p:cNvPr id="4" name="Text Box 9"/>
          <p:cNvSpPr txBox="1">
            <a:spLocks noChangeArrowheads="1"/>
          </p:cNvSpPr>
          <p:nvPr/>
        </p:nvSpPr>
        <p:spPr bwMode="auto">
          <a:xfrm>
            <a:off x="8542194" y="6328865"/>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b="1">
                <a:solidFill>
                  <a:srgbClr val="003399"/>
                </a:solidFill>
              </a:rPr>
              <a:pPr>
                <a:spcBef>
                  <a:spcPct val="50000"/>
                </a:spcBef>
              </a:pPr>
              <a:t>26</a:t>
            </a:fld>
            <a:endParaRPr lang="en-US" sz="2900" b="1" dirty="0">
              <a:solidFill>
                <a:srgbClr val="003399"/>
              </a:solidFill>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Assignment:</a:t>
            </a:r>
            <a:r>
              <a:rPr lang="en-US" dirty="0" smtClean="0"/>
              <a:t> </a:t>
            </a:r>
            <a:endParaRPr lang="en-US" dirty="0"/>
          </a:p>
        </p:txBody>
      </p:sp>
      <p:sp>
        <p:nvSpPr>
          <p:cNvPr id="3" name="Content Placeholder 2"/>
          <p:cNvSpPr>
            <a:spLocks noGrp="1"/>
          </p:cNvSpPr>
          <p:nvPr>
            <p:ph idx="1"/>
          </p:nvPr>
        </p:nvSpPr>
        <p:spPr/>
        <p:txBody>
          <a:bodyPr>
            <a:normAutofit/>
          </a:bodyPr>
          <a:lstStyle/>
          <a:p>
            <a:pPr>
              <a:buNone/>
            </a:pPr>
            <a:r>
              <a:rPr lang="en-US" i="1" dirty="0" smtClean="0"/>
              <a:t>    What, according to you, is the optimal biocapacity deficit (or reserve) for “your” country by 2050?</a:t>
            </a:r>
            <a:r>
              <a:rPr lang="en-US" dirty="0" smtClean="0"/>
              <a:t> </a:t>
            </a:r>
          </a:p>
          <a:p>
            <a:pPr>
              <a:buNone/>
            </a:pPr>
            <a:endParaRPr lang="en-US" dirty="0" smtClean="0"/>
          </a:p>
          <a:p>
            <a:pPr>
              <a:buNone/>
            </a:pPr>
            <a:r>
              <a:rPr lang="en-US" dirty="0" smtClean="0"/>
              <a:t>              Ecological Footprint</a:t>
            </a:r>
            <a:br>
              <a:rPr lang="en-US" dirty="0" smtClean="0"/>
            </a:br>
            <a:r>
              <a:rPr lang="en-US" dirty="0" smtClean="0"/>
              <a:t>i.e.,  -----------------------------    =   </a:t>
            </a:r>
            <a:r>
              <a:rPr lang="en-US" sz="3600" b="1" dirty="0" smtClean="0">
                <a:solidFill>
                  <a:srgbClr val="FF0000"/>
                </a:solidFill>
              </a:rPr>
              <a:t>?</a:t>
            </a:r>
            <a:r>
              <a:rPr lang="en-US" dirty="0" smtClean="0"/>
              <a:t/>
            </a:r>
            <a:br>
              <a:rPr lang="en-US" dirty="0" smtClean="0"/>
            </a:br>
            <a:r>
              <a:rPr lang="en-US" dirty="0" smtClean="0"/>
              <a:t>          national Biocapacity</a:t>
            </a:r>
          </a:p>
          <a:p>
            <a:endParaRPr lang="en-US" dirty="0"/>
          </a:p>
        </p:txBody>
      </p:sp>
      <p:sp>
        <p:nvSpPr>
          <p:cNvPr id="4"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27</a:t>
            </a:fld>
            <a:endParaRPr lang="en-US" sz="2900" dirty="0">
              <a:solidFill>
                <a:srgbClr val="000099"/>
              </a:solidFill>
            </a:endParaRP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cstate="print"/>
          <a:srcRect/>
          <a:stretch>
            <a:fillRect/>
          </a:stretch>
        </p:blipFill>
        <p:spPr bwMode="auto">
          <a:xfrm>
            <a:off x="4393350" y="24538"/>
            <a:ext cx="4061877" cy="6833462"/>
          </a:xfrm>
          <a:prstGeom prst="rect">
            <a:avLst/>
          </a:prstGeom>
          <a:noFill/>
          <a:ln w="9525">
            <a:noFill/>
            <a:miter lim="800000"/>
            <a:headEnd/>
            <a:tailEnd/>
          </a:ln>
          <a:effectLst/>
        </p:spPr>
      </p:pic>
      <p:sp>
        <p:nvSpPr>
          <p:cNvPr id="5"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28</a:t>
            </a:fld>
            <a:endParaRPr lang="en-US" sz="2900" dirty="0">
              <a:solidFill>
                <a:srgbClr val="000099"/>
              </a:solidFill>
            </a:endParaRPr>
          </a:p>
        </p:txBody>
      </p:sp>
      <p:sp>
        <p:nvSpPr>
          <p:cNvPr id="4" name="Rectangle 3"/>
          <p:cNvSpPr/>
          <p:nvPr/>
        </p:nvSpPr>
        <p:spPr>
          <a:xfrm>
            <a:off x="0" y="2438400"/>
            <a:ext cx="4310539" cy="369332"/>
          </a:xfrm>
          <a:prstGeom prst="rect">
            <a:avLst/>
          </a:prstGeom>
        </p:spPr>
        <p:txBody>
          <a:bodyPr wrap="none">
            <a:spAutoFit/>
          </a:bodyPr>
          <a:lstStyle/>
          <a:p>
            <a:r>
              <a:rPr lang="en-US" b="1" dirty="0" smtClean="0"/>
              <a:t>1 Class - Footprint Futures Exercise Final.xls</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542194" y="6328865"/>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b="1">
                <a:solidFill>
                  <a:srgbClr val="003399"/>
                </a:solidFill>
              </a:rPr>
              <a:pPr>
                <a:spcBef>
                  <a:spcPct val="50000"/>
                </a:spcBef>
              </a:pPr>
              <a:t>29</a:t>
            </a:fld>
            <a:endParaRPr lang="en-US" sz="2900" b="1" dirty="0">
              <a:solidFill>
                <a:srgbClr val="003399"/>
              </a:solidFill>
            </a:endParaRPr>
          </a:p>
        </p:txBody>
      </p:sp>
      <p:pic>
        <p:nvPicPr>
          <p:cNvPr id="3074" name="Picture 2"/>
          <p:cNvPicPr>
            <a:picLocks noChangeAspect="1" noChangeArrowheads="1"/>
          </p:cNvPicPr>
          <p:nvPr/>
        </p:nvPicPr>
        <p:blipFill>
          <a:blip r:embed="rId3" cstate="print"/>
          <a:srcRect/>
          <a:stretch>
            <a:fillRect/>
          </a:stretch>
        </p:blipFill>
        <p:spPr bwMode="auto">
          <a:xfrm>
            <a:off x="0" y="1184896"/>
            <a:ext cx="11582400" cy="4793729"/>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3046" y="85507"/>
            <a:ext cx="7948246" cy="955675"/>
          </a:xfrm>
        </p:spPr>
        <p:txBody>
          <a:bodyPr/>
          <a:lstStyle/>
          <a:p>
            <a:pPr algn="r"/>
            <a:r>
              <a:rPr lang="en-US" sz="2800" b="1" dirty="0" smtClean="0"/>
              <a:t>What Physical Factor Is Most </a:t>
            </a:r>
            <a:br>
              <a:rPr lang="en-US" sz="2800" b="1" dirty="0" smtClean="0"/>
            </a:br>
            <a:r>
              <a:rPr lang="en-US" sz="2800" b="1" dirty="0" smtClean="0"/>
              <a:t>Limiting for the Human Economy?</a:t>
            </a:r>
            <a:endParaRPr lang="en-US" sz="2800" b="1" dirty="0"/>
          </a:p>
        </p:txBody>
      </p:sp>
      <p:pic>
        <p:nvPicPr>
          <p:cNvPr id="83970" name="Picture 2" descr="http://upload.wikimedia.org/wikipedia/commons/thumb/1/1c/Minimum-Tonne.svg/640px-Minimum-Tonne.svg.png"/>
          <p:cNvPicPr>
            <a:picLocks noChangeAspect="1" noChangeArrowheads="1"/>
          </p:cNvPicPr>
          <p:nvPr/>
        </p:nvPicPr>
        <p:blipFill>
          <a:blip r:embed="rId3" cstate="print"/>
          <a:srcRect/>
          <a:stretch>
            <a:fillRect/>
          </a:stretch>
        </p:blipFill>
        <p:spPr bwMode="auto">
          <a:xfrm>
            <a:off x="2508138" y="977467"/>
            <a:ext cx="5627077" cy="5572126"/>
          </a:xfrm>
          <a:prstGeom prst="rect">
            <a:avLst/>
          </a:prstGeom>
          <a:noFill/>
        </p:spPr>
      </p:pic>
      <p:sp>
        <p:nvSpPr>
          <p:cNvPr id="5"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3</a:t>
            </a:fld>
            <a:endParaRPr lang="en-US" sz="2900" dirty="0">
              <a:solidFill>
                <a:srgbClr val="000099"/>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33796" y="352985"/>
            <a:ext cx="6225886" cy="2298607"/>
            <a:chOff x="162" y="252"/>
            <a:chExt cx="4314" cy="1641"/>
          </a:xfrm>
        </p:grpSpPr>
        <p:sp>
          <p:nvSpPr>
            <p:cNvPr id="318467" name="Rectangle 3"/>
            <p:cNvSpPr>
              <a:spLocks noChangeArrowheads="1"/>
            </p:cNvSpPr>
            <p:nvPr/>
          </p:nvSpPr>
          <p:spPr bwMode="auto">
            <a:xfrm>
              <a:off x="162" y="252"/>
              <a:ext cx="4215" cy="1572"/>
            </a:xfrm>
            <a:prstGeom prst="rect">
              <a:avLst/>
            </a:prstGeom>
            <a:solidFill>
              <a:srgbClr val="C0C0C0"/>
            </a:solidFill>
            <a:ln w="25400">
              <a:solidFill>
                <a:schemeClr val="tx1"/>
              </a:solidFill>
              <a:miter lim="800000"/>
              <a:headEnd/>
              <a:tailEnd/>
            </a:ln>
            <a:effectLst/>
          </p:spPr>
          <p:txBody>
            <a:bodyPr wrap="none" anchor="ctr"/>
            <a:lstStyle/>
            <a:p>
              <a:pPr algn="l">
                <a:spcBef>
                  <a:spcPct val="0"/>
                </a:spcBef>
              </a:pPr>
              <a:endParaRPr lang="en-US" sz="2400" b="0" i="1" dirty="0">
                <a:solidFill>
                  <a:srgbClr val="000000"/>
                </a:solidFill>
                <a:latin typeface="Times" charset="0"/>
              </a:endParaRPr>
            </a:p>
          </p:txBody>
        </p:sp>
        <p:grpSp>
          <p:nvGrpSpPr>
            <p:cNvPr id="3" name="Group 4"/>
            <p:cNvGrpSpPr>
              <a:grpSpLocks/>
            </p:cNvGrpSpPr>
            <p:nvPr/>
          </p:nvGrpSpPr>
          <p:grpSpPr bwMode="auto">
            <a:xfrm>
              <a:off x="200" y="404"/>
              <a:ext cx="4276" cy="1489"/>
              <a:chOff x="200" y="404"/>
              <a:chExt cx="4276" cy="1489"/>
            </a:xfrm>
          </p:grpSpPr>
          <p:sp>
            <p:nvSpPr>
              <p:cNvPr id="318469" name="Text Box 5"/>
              <p:cNvSpPr txBox="1">
                <a:spLocks noChangeArrowheads="1"/>
              </p:cNvSpPr>
              <p:nvPr/>
            </p:nvSpPr>
            <p:spPr bwMode="auto">
              <a:xfrm>
                <a:off x="1504" y="597"/>
                <a:ext cx="273" cy="491"/>
              </a:xfrm>
              <a:prstGeom prst="rect">
                <a:avLst/>
              </a:prstGeom>
              <a:noFill/>
              <a:ln w="9525">
                <a:noFill/>
                <a:miter lim="800000"/>
                <a:headEnd/>
                <a:tailEnd/>
              </a:ln>
              <a:effectLst/>
            </p:spPr>
            <p:txBody>
              <a:bodyPr wrap="none" lIns="101882" tIns="50941" rIns="101882" bIns="50941">
                <a:spAutoFit/>
              </a:bodyPr>
              <a:lstStyle/>
              <a:p>
                <a:pPr algn="l" defTabSz="958021" eaLnBrk="1" hangingPunct="1">
                  <a:spcBef>
                    <a:spcPct val="0"/>
                  </a:spcBef>
                </a:pPr>
                <a:r>
                  <a:rPr lang="en-US" sz="3800" dirty="0">
                    <a:solidFill>
                      <a:srgbClr val="000000"/>
                    </a:solidFill>
                    <a:cs typeface="Lucida Sans Unicode" pitchFamily="34" charset="0"/>
                  </a:rPr>
                  <a:t>/</a:t>
                </a:r>
              </a:p>
            </p:txBody>
          </p:sp>
          <p:sp>
            <p:nvSpPr>
              <p:cNvPr id="318470" name="Text Box 6"/>
              <p:cNvSpPr txBox="1">
                <a:spLocks noChangeArrowheads="1"/>
              </p:cNvSpPr>
              <p:nvPr/>
            </p:nvSpPr>
            <p:spPr bwMode="auto">
              <a:xfrm>
                <a:off x="3133" y="796"/>
                <a:ext cx="314" cy="491"/>
              </a:xfrm>
              <a:prstGeom prst="rect">
                <a:avLst/>
              </a:prstGeom>
              <a:noFill/>
              <a:ln w="9525">
                <a:noFill/>
                <a:miter lim="800000"/>
                <a:headEnd/>
                <a:tailEnd/>
              </a:ln>
              <a:effectLst/>
            </p:spPr>
            <p:txBody>
              <a:bodyPr wrap="none" lIns="101882" tIns="50941" rIns="101882" bIns="50941">
                <a:spAutoFit/>
              </a:bodyPr>
              <a:lstStyle/>
              <a:p>
                <a:pPr algn="l" defTabSz="958021" eaLnBrk="1" hangingPunct="1">
                  <a:spcBef>
                    <a:spcPct val="0"/>
                  </a:spcBef>
                </a:pPr>
                <a:r>
                  <a:rPr lang="en-US" sz="3800" dirty="0">
                    <a:solidFill>
                      <a:srgbClr val="000000"/>
                    </a:solidFill>
                    <a:cs typeface="Lucida Sans Unicode" pitchFamily="34" charset="0"/>
                  </a:rPr>
                  <a:t>=</a:t>
                </a:r>
              </a:p>
            </p:txBody>
          </p:sp>
          <p:sp>
            <p:nvSpPr>
              <p:cNvPr id="318471" name="Text Box 7"/>
              <p:cNvSpPr txBox="1">
                <a:spLocks noChangeArrowheads="1"/>
              </p:cNvSpPr>
              <p:nvPr/>
            </p:nvSpPr>
            <p:spPr bwMode="auto">
              <a:xfrm>
                <a:off x="3359" y="567"/>
                <a:ext cx="1117" cy="1326"/>
              </a:xfrm>
              <a:prstGeom prst="rect">
                <a:avLst/>
              </a:prstGeom>
              <a:noFill/>
              <a:ln w="25400">
                <a:noFill/>
                <a:miter lim="800000"/>
                <a:headEnd/>
                <a:tailEnd/>
              </a:ln>
              <a:effectLst/>
            </p:spPr>
            <p:txBody>
              <a:bodyPr lIns="101882" tIns="50941" rIns="101882" bIns="50941">
                <a:spAutoFit/>
              </a:bodyPr>
              <a:lstStyle/>
              <a:p>
                <a:pPr algn="l" defTabSz="958021" eaLnBrk="1" hangingPunct="1">
                  <a:spcBef>
                    <a:spcPct val="50000"/>
                  </a:spcBef>
                </a:pPr>
                <a:endParaRPr lang="en-US" b="0" dirty="0">
                  <a:solidFill>
                    <a:srgbClr val="000000"/>
                  </a:solidFill>
                  <a:cs typeface="Lucida Sans Unicode" pitchFamily="34" charset="0"/>
                </a:endParaRPr>
              </a:p>
              <a:p>
                <a:pPr defTabSz="958021" eaLnBrk="1" hangingPunct="1">
                  <a:spcBef>
                    <a:spcPct val="50000"/>
                  </a:spcBef>
                </a:pPr>
                <a:r>
                  <a:rPr lang="en-US" sz="1500" dirty="0">
                    <a:solidFill>
                      <a:srgbClr val="000000"/>
                    </a:solidFill>
                    <a:cs typeface="Lucida Sans Unicode" pitchFamily="34" charset="0"/>
                  </a:rPr>
                  <a:t>PER CAPITA</a:t>
                </a:r>
                <a:br>
                  <a:rPr lang="en-US" sz="1500" dirty="0">
                    <a:solidFill>
                      <a:srgbClr val="000000"/>
                    </a:solidFill>
                    <a:cs typeface="Lucida Sans Unicode" pitchFamily="34" charset="0"/>
                  </a:rPr>
                </a:br>
                <a:r>
                  <a:rPr lang="en-US" sz="1500" dirty="0">
                    <a:cs typeface="Lucida Sans Unicode" pitchFamily="34" charset="0"/>
                  </a:rPr>
                  <a:t>ECOLOGICAL FOOTPRINT</a:t>
                </a:r>
                <a:r>
                  <a:rPr lang="en-US" sz="1500" dirty="0">
                    <a:solidFill>
                      <a:srgbClr val="000000"/>
                    </a:solidFill>
                    <a:cs typeface="Lucida Sans Unicode" pitchFamily="34" charset="0"/>
                  </a:rPr>
                  <a:t> (DEMAND)</a:t>
                </a:r>
              </a:p>
              <a:p>
                <a:pPr defTabSz="958021" eaLnBrk="1" hangingPunct="1">
                  <a:spcBef>
                    <a:spcPct val="50000"/>
                  </a:spcBef>
                </a:pPr>
                <a:endParaRPr lang="en-US" sz="1900" b="0" dirty="0">
                  <a:solidFill>
                    <a:srgbClr val="000000"/>
                  </a:solidFill>
                  <a:cs typeface="Lucida Sans Unicode" pitchFamily="34" charset="0"/>
                </a:endParaRPr>
              </a:p>
            </p:txBody>
          </p:sp>
          <p:sp>
            <p:nvSpPr>
              <p:cNvPr id="318472" name="AutoShape 8"/>
              <p:cNvSpPr>
                <a:spLocks noChangeArrowheads="1"/>
              </p:cNvSpPr>
              <p:nvPr/>
            </p:nvSpPr>
            <p:spPr bwMode="auto">
              <a:xfrm rot="10800000">
                <a:off x="200" y="404"/>
                <a:ext cx="1365" cy="1264"/>
              </a:xfrm>
              <a:prstGeom prst="downArrow">
                <a:avLst>
                  <a:gd name="adj1" fmla="val 50000"/>
                  <a:gd name="adj2" fmla="val 51181"/>
                </a:avLst>
              </a:prstGeom>
              <a:solidFill>
                <a:srgbClr val="FF0000"/>
              </a:solidFill>
              <a:ln w="25400">
                <a:solidFill>
                  <a:schemeClr val="tx1"/>
                </a:solidFill>
                <a:miter lim="800000"/>
                <a:headEnd/>
                <a:tailEnd/>
              </a:ln>
              <a:effectLst/>
            </p:spPr>
            <p:txBody>
              <a:bodyPr vert="eaVert" wrap="none" anchor="ctr"/>
              <a:lstStyle/>
              <a:p>
                <a:pPr algn="l">
                  <a:spcBef>
                    <a:spcPct val="0"/>
                  </a:spcBef>
                </a:pPr>
                <a:endParaRPr lang="en-US" sz="2400" b="0" i="1" dirty="0">
                  <a:solidFill>
                    <a:srgbClr val="000000"/>
                  </a:solidFill>
                  <a:latin typeface="Times" charset="0"/>
                </a:endParaRPr>
              </a:p>
            </p:txBody>
          </p:sp>
          <p:sp>
            <p:nvSpPr>
              <p:cNvPr id="318473" name="Text Box 9"/>
              <p:cNvSpPr txBox="1">
                <a:spLocks noChangeArrowheads="1"/>
              </p:cNvSpPr>
              <p:nvPr/>
            </p:nvSpPr>
            <p:spPr bwMode="auto">
              <a:xfrm>
                <a:off x="277" y="421"/>
                <a:ext cx="1191" cy="815"/>
              </a:xfrm>
              <a:prstGeom prst="rect">
                <a:avLst/>
              </a:prstGeom>
              <a:noFill/>
              <a:ln w="25400">
                <a:noFill/>
                <a:miter lim="800000"/>
                <a:headEnd/>
                <a:tailEnd/>
              </a:ln>
              <a:effectLst/>
            </p:spPr>
            <p:txBody>
              <a:bodyPr lIns="101882" tIns="50941" rIns="101882" bIns="50941">
                <a:spAutoFit/>
              </a:bodyPr>
              <a:lstStyle/>
              <a:p>
                <a:pPr algn="ctr" defTabSz="958021" eaLnBrk="1" hangingPunct="1">
                  <a:spcBef>
                    <a:spcPct val="50000"/>
                  </a:spcBef>
                </a:pPr>
                <a:endParaRPr lang="en-US" b="0" dirty="0">
                  <a:solidFill>
                    <a:srgbClr val="000000"/>
                  </a:solidFill>
                  <a:cs typeface="Lucida Sans Unicode" pitchFamily="34" charset="0"/>
                </a:endParaRPr>
              </a:p>
              <a:p>
                <a:pPr algn="ctr" defTabSz="958021" eaLnBrk="1" hangingPunct="1">
                  <a:spcBef>
                    <a:spcPct val="50000"/>
                  </a:spcBef>
                </a:pPr>
                <a:r>
                  <a:rPr lang="en-US" sz="1200" dirty="0">
                    <a:solidFill>
                      <a:srgbClr val="000000"/>
                    </a:solidFill>
                    <a:cs typeface="Lucida Sans Unicode" pitchFamily="34" charset="0"/>
                  </a:rPr>
                  <a:t>PER CAPITA CONSUMPTION</a:t>
                </a:r>
              </a:p>
              <a:p>
                <a:pPr algn="ctr" defTabSz="958021" eaLnBrk="1" hangingPunct="1">
                  <a:spcBef>
                    <a:spcPct val="50000"/>
                  </a:spcBef>
                </a:pPr>
                <a:endParaRPr lang="en-US" sz="1300" dirty="0">
                  <a:solidFill>
                    <a:srgbClr val="000000"/>
                  </a:solidFill>
                  <a:cs typeface="Lucida Sans Unicode" pitchFamily="34" charset="0"/>
                </a:endParaRPr>
              </a:p>
            </p:txBody>
          </p:sp>
          <p:sp>
            <p:nvSpPr>
              <p:cNvPr id="318474" name="AutoShape 10"/>
              <p:cNvSpPr>
                <a:spLocks noChangeArrowheads="1"/>
              </p:cNvSpPr>
              <p:nvPr/>
            </p:nvSpPr>
            <p:spPr bwMode="auto">
              <a:xfrm>
                <a:off x="1713" y="411"/>
                <a:ext cx="1365" cy="1263"/>
              </a:xfrm>
              <a:prstGeom prst="downArrow">
                <a:avLst>
                  <a:gd name="adj1" fmla="val 50000"/>
                  <a:gd name="adj2" fmla="val 51181"/>
                </a:avLst>
              </a:prstGeom>
              <a:solidFill>
                <a:srgbClr val="FF0000"/>
              </a:solidFill>
              <a:ln w="25400">
                <a:solidFill>
                  <a:schemeClr val="tx1"/>
                </a:solidFill>
                <a:miter lim="800000"/>
                <a:headEnd/>
                <a:tailEnd/>
              </a:ln>
              <a:effectLst/>
            </p:spPr>
            <p:txBody>
              <a:bodyPr vert="eaVert" wrap="none" anchor="ctr"/>
              <a:lstStyle/>
              <a:p>
                <a:pPr algn="l">
                  <a:spcBef>
                    <a:spcPct val="0"/>
                  </a:spcBef>
                </a:pPr>
                <a:endParaRPr lang="en-US" sz="2400" b="0" i="1" dirty="0">
                  <a:solidFill>
                    <a:srgbClr val="000000"/>
                  </a:solidFill>
                  <a:latin typeface="Times" charset="0"/>
                </a:endParaRPr>
              </a:p>
            </p:txBody>
          </p:sp>
          <p:sp>
            <p:nvSpPr>
              <p:cNvPr id="318475" name="Text Box 11"/>
              <p:cNvSpPr txBox="1">
                <a:spLocks noChangeArrowheads="1"/>
              </p:cNvSpPr>
              <p:nvPr/>
            </p:nvSpPr>
            <p:spPr bwMode="auto">
              <a:xfrm>
                <a:off x="1949" y="817"/>
                <a:ext cx="914" cy="815"/>
              </a:xfrm>
              <a:prstGeom prst="rect">
                <a:avLst/>
              </a:prstGeom>
              <a:noFill/>
              <a:ln w="25400">
                <a:noFill/>
                <a:miter lim="800000"/>
                <a:headEnd/>
                <a:tailEnd/>
              </a:ln>
              <a:effectLst/>
            </p:spPr>
            <p:txBody>
              <a:bodyPr lIns="101882" tIns="50941" rIns="101882" bIns="50941">
                <a:spAutoFit/>
              </a:bodyPr>
              <a:lstStyle/>
              <a:p>
                <a:pPr algn="l" defTabSz="958021" eaLnBrk="1" hangingPunct="1">
                  <a:spcBef>
                    <a:spcPct val="50000"/>
                  </a:spcBef>
                </a:pPr>
                <a:endParaRPr lang="en-US" b="0" dirty="0">
                  <a:solidFill>
                    <a:srgbClr val="000000"/>
                  </a:solidFill>
                  <a:cs typeface="Lucida Sans Unicode" pitchFamily="34" charset="0"/>
                </a:endParaRPr>
              </a:p>
              <a:p>
                <a:pPr algn="ctr" defTabSz="958021" eaLnBrk="1" hangingPunct="1">
                  <a:spcBef>
                    <a:spcPct val="50000"/>
                  </a:spcBef>
                </a:pPr>
                <a:r>
                  <a:rPr lang="en-US" sz="1200" dirty="0">
                    <a:solidFill>
                      <a:srgbClr val="000000"/>
                    </a:solidFill>
                    <a:cs typeface="Lucida Sans Unicode" pitchFamily="34" charset="0"/>
                  </a:rPr>
                  <a:t>RESOURCE EFFICIENCY</a:t>
                </a:r>
              </a:p>
              <a:p>
                <a:pPr algn="l" defTabSz="958021" eaLnBrk="1" hangingPunct="1">
                  <a:spcBef>
                    <a:spcPct val="50000"/>
                  </a:spcBef>
                </a:pPr>
                <a:endParaRPr lang="en-US" sz="1300" b="0" dirty="0">
                  <a:solidFill>
                    <a:srgbClr val="000000"/>
                  </a:solidFill>
                  <a:cs typeface="Lucida Sans Unicode" pitchFamily="34" charset="0"/>
                </a:endParaRPr>
              </a:p>
            </p:txBody>
          </p:sp>
        </p:grpSp>
      </p:grpSp>
      <p:grpSp>
        <p:nvGrpSpPr>
          <p:cNvPr id="4" name="Group 12"/>
          <p:cNvGrpSpPr>
            <a:grpSpLocks/>
          </p:cNvGrpSpPr>
          <p:nvPr/>
        </p:nvGrpSpPr>
        <p:grpSpPr bwMode="auto">
          <a:xfrm>
            <a:off x="6300936" y="1218644"/>
            <a:ext cx="2236932" cy="2863103"/>
            <a:chOff x="4366" y="870"/>
            <a:chExt cx="1550" cy="2044"/>
          </a:xfrm>
        </p:grpSpPr>
        <p:sp>
          <p:nvSpPr>
            <p:cNvPr id="318477" name="Text Box 13"/>
            <p:cNvSpPr txBox="1">
              <a:spLocks noChangeArrowheads="1"/>
            </p:cNvSpPr>
            <p:nvPr/>
          </p:nvSpPr>
          <p:spPr bwMode="auto">
            <a:xfrm>
              <a:off x="4377" y="2048"/>
              <a:ext cx="1539" cy="568"/>
            </a:xfrm>
            <a:prstGeom prst="rect">
              <a:avLst/>
            </a:prstGeom>
            <a:noFill/>
            <a:ln w="25400">
              <a:noFill/>
              <a:miter lim="800000"/>
              <a:headEnd/>
              <a:tailEnd/>
            </a:ln>
            <a:effectLst/>
          </p:spPr>
          <p:txBody>
            <a:bodyPr lIns="101882" tIns="50941" rIns="101882" bIns="50941">
              <a:spAutoFit/>
            </a:bodyPr>
            <a:lstStyle/>
            <a:p>
              <a:pPr defTabSz="958021" eaLnBrk="1" hangingPunct="1">
                <a:spcBef>
                  <a:spcPct val="50000"/>
                </a:spcBef>
              </a:pPr>
              <a:r>
                <a:rPr lang="en-US" sz="1500" dirty="0">
                  <a:solidFill>
                    <a:srgbClr val="000000"/>
                  </a:solidFill>
                  <a:cs typeface="Lucida Sans Unicode" pitchFamily="34" charset="0"/>
                </a:rPr>
                <a:t>DIFFERENCE BETWEEN </a:t>
              </a:r>
              <a:r>
                <a:rPr lang="en-US" sz="1500" dirty="0">
                  <a:cs typeface="Lucida Sans Unicode" pitchFamily="34" charset="0"/>
                </a:rPr>
                <a:t>BIOLOGICAL DEMAND</a:t>
              </a:r>
              <a:r>
                <a:rPr lang="en-US" sz="1500" dirty="0">
                  <a:solidFill>
                    <a:srgbClr val="000000"/>
                  </a:solidFill>
                  <a:cs typeface="Lucida Sans Unicode" pitchFamily="34" charset="0"/>
                </a:rPr>
                <a:t> AND </a:t>
              </a:r>
              <a:r>
                <a:rPr lang="en-US" sz="1500" dirty="0">
                  <a:solidFill>
                    <a:srgbClr val="00A400"/>
                  </a:solidFill>
                  <a:cs typeface="Lucida Sans Unicode" pitchFamily="34" charset="0"/>
                </a:rPr>
                <a:t>SUPPLY</a:t>
              </a:r>
              <a:endParaRPr lang="en-US" sz="1500" b="0" dirty="0">
                <a:solidFill>
                  <a:srgbClr val="00A400"/>
                </a:solidFill>
                <a:cs typeface="Lucida Sans Unicode" pitchFamily="34" charset="0"/>
              </a:endParaRPr>
            </a:p>
          </p:txBody>
        </p:sp>
        <p:sp>
          <p:nvSpPr>
            <p:cNvPr id="318478" name="Line 14"/>
            <p:cNvSpPr>
              <a:spLocks noChangeShapeType="1"/>
            </p:cNvSpPr>
            <p:nvPr/>
          </p:nvSpPr>
          <p:spPr bwMode="auto">
            <a:xfrm>
              <a:off x="4370" y="1872"/>
              <a:ext cx="7" cy="496"/>
            </a:xfrm>
            <a:prstGeom prst="line">
              <a:avLst/>
            </a:prstGeom>
            <a:noFill/>
            <a:ln w="25400">
              <a:solidFill>
                <a:schemeClr val="tx1"/>
              </a:solidFill>
              <a:prstDash val="dash"/>
              <a:round/>
              <a:headEnd/>
              <a:tailEnd/>
            </a:ln>
            <a:effectLst/>
          </p:spPr>
          <p:txBody>
            <a:bodyPr/>
            <a:lstStyle/>
            <a:p>
              <a:pPr algn="l">
                <a:spcBef>
                  <a:spcPct val="0"/>
                </a:spcBef>
              </a:pPr>
              <a:endParaRPr lang="en-US" sz="2400" b="0" i="1" dirty="0">
                <a:solidFill>
                  <a:srgbClr val="000000"/>
                </a:solidFill>
                <a:latin typeface="Times" charset="0"/>
              </a:endParaRPr>
            </a:p>
          </p:txBody>
        </p:sp>
        <p:sp>
          <p:nvSpPr>
            <p:cNvPr id="318479" name="Line 15"/>
            <p:cNvSpPr>
              <a:spLocks noChangeShapeType="1"/>
            </p:cNvSpPr>
            <p:nvPr/>
          </p:nvSpPr>
          <p:spPr bwMode="auto">
            <a:xfrm>
              <a:off x="5897" y="870"/>
              <a:ext cx="7" cy="2044"/>
            </a:xfrm>
            <a:prstGeom prst="line">
              <a:avLst/>
            </a:prstGeom>
            <a:noFill/>
            <a:ln w="25400">
              <a:solidFill>
                <a:schemeClr val="tx1"/>
              </a:solidFill>
              <a:prstDash val="dash"/>
              <a:round/>
              <a:headEnd/>
              <a:tailEnd/>
            </a:ln>
            <a:effectLst/>
          </p:spPr>
          <p:txBody>
            <a:bodyPr/>
            <a:lstStyle/>
            <a:p>
              <a:pPr algn="l">
                <a:spcBef>
                  <a:spcPct val="0"/>
                </a:spcBef>
              </a:pPr>
              <a:endParaRPr lang="en-US" sz="2400" b="0" i="1" dirty="0">
                <a:solidFill>
                  <a:srgbClr val="000000"/>
                </a:solidFill>
                <a:latin typeface="Times" charset="0"/>
              </a:endParaRPr>
            </a:p>
          </p:txBody>
        </p:sp>
        <p:sp>
          <p:nvSpPr>
            <p:cNvPr id="318480" name="Line 16"/>
            <p:cNvSpPr>
              <a:spLocks noChangeShapeType="1"/>
            </p:cNvSpPr>
            <p:nvPr/>
          </p:nvSpPr>
          <p:spPr bwMode="auto">
            <a:xfrm flipV="1">
              <a:off x="4366" y="1897"/>
              <a:ext cx="1538" cy="0"/>
            </a:xfrm>
            <a:prstGeom prst="line">
              <a:avLst/>
            </a:prstGeom>
            <a:noFill/>
            <a:ln w="127000">
              <a:solidFill>
                <a:schemeClr val="tx1"/>
              </a:solidFill>
              <a:round/>
              <a:headEnd type="triangle" w="med" len="med"/>
              <a:tailEnd type="triangle" w="med" len="med"/>
            </a:ln>
            <a:effectLst/>
          </p:spPr>
          <p:txBody>
            <a:bodyPr/>
            <a:lstStyle/>
            <a:p>
              <a:pPr algn="l">
                <a:spcBef>
                  <a:spcPct val="0"/>
                </a:spcBef>
              </a:pPr>
              <a:endParaRPr lang="en-US" sz="2400" b="0" i="1" dirty="0">
                <a:solidFill>
                  <a:srgbClr val="000000"/>
                </a:solidFill>
                <a:latin typeface="Times" charset="0"/>
              </a:endParaRPr>
            </a:p>
          </p:txBody>
        </p:sp>
      </p:grpSp>
      <p:grpSp>
        <p:nvGrpSpPr>
          <p:cNvPr id="5" name="Group 17"/>
          <p:cNvGrpSpPr>
            <a:grpSpLocks/>
          </p:cNvGrpSpPr>
          <p:nvPr/>
        </p:nvGrpSpPr>
        <p:grpSpPr bwMode="auto">
          <a:xfrm>
            <a:off x="225137" y="4011706"/>
            <a:ext cx="8325716" cy="2262188"/>
            <a:chOff x="156" y="2864"/>
            <a:chExt cx="5769" cy="1615"/>
          </a:xfrm>
        </p:grpSpPr>
        <p:sp>
          <p:nvSpPr>
            <p:cNvPr id="318482" name="Rectangle 18"/>
            <p:cNvSpPr>
              <a:spLocks noChangeArrowheads="1"/>
            </p:cNvSpPr>
            <p:nvPr/>
          </p:nvSpPr>
          <p:spPr bwMode="auto">
            <a:xfrm>
              <a:off x="156" y="2864"/>
              <a:ext cx="5760" cy="1615"/>
            </a:xfrm>
            <a:prstGeom prst="rect">
              <a:avLst/>
            </a:prstGeom>
            <a:solidFill>
              <a:srgbClr val="C0C0C0"/>
            </a:solidFill>
            <a:ln w="25400">
              <a:solidFill>
                <a:schemeClr val="tx1"/>
              </a:solidFill>
              <a:miter lim="800000"/>
              <a:headEnd/>
              <a:tailEnd/>
            </a:ln>
            <a:effectLst/>
          </p:spPr>
          <p:txBody>
            <a:bodyPr wrap="none" anchor="ctr"/>
            <a:lstStyle/>
            <a:p>
              <a:pPr algn="l">
                <a:spcBef>
                  <a:spcPct val="0"/>
                </a:spcBef>
              </a:pPr>
              <a:endParaRPr lang="en-US" sz="2400" b="0" i="1" dirty="0">
                <a:solidFill>
                  <a:srgbClr val="000000"/>
                </a:solidFill>
                <a:latin typeface="Times" charset="0"/>
              </a:endParaRPr>
            </a:p>
          </p:txBody>
        </p:sp>
        <p:sp>
          <p:nvSpPr>
            <p:cNvPr id="318483" name="Text Box 19"/>
            <p:cNvSpPr txBox="1">
              <a:spLocks noChangeArrowheads="1"/>
            </p:cNvSpPr>
            <p:nvPr/>
          </p:nvSpPr>
          <p:spPr bwMode="auto">
            <a:xfrm>
              <a:off x="4790" y="3235"/>
              <a:ext cx="1135" cy="1095"/>
            </a:xfrm>
            <a:prstGeom prst="rect">
              <a:avLst/>
            </a:prstGeom>
            <a:noFill/>
            <a:ln w="25400">
              <a:noFill/>
              <a:miter lim="800000"/>
              <a:headEnd/>
              <a:tailEnd/>
            </a:ln>
            <a:effectLst/>
          </p:spPr>
          <p:txBody>
            <a:bodyPr lIns="101882" tIns="50941" rIns="101882" bIns="50941">
              <a:spAutoFit/>
            </a:bodyPr>
            <a:lstStyle/>
            <a:p>
              <a:pPr algn="l" defTabSz="958021" eaLnBrk="1" hangingPunct="1">
                <a:spcBef>
                  <a:spcPct val="50000"/>
                </a:spcBef>
              </a:pPr>
              <a:endParaRPr lang="en-US" b="0" dirty="0">
                <a:solidFill>
                  <a:srgbClr val="000000"/>
                </a:solidFill>
                <a:cs typeface="Lucida Sans Unicode" pitchFamily="34" charset="0"/>
              </a:endParaRPr>
            </a:p>
            <a:p>
              <a:pPr defTabSz="958021" eaLnBrk="1" hangingPunct="1">
                <a:spcBef>
                  <a:spcPct val="50000"/>
                </a:spcBef>
              </a:pPr>
              <a:r>
                <a:rPr lang="en-US" sz="1500" dirty="0">
                  <a:solidFill>
                    <a:srgbClr val="000000"/>
                  </a:solidFill>
                  <a:cs typeface="Lucida Sans Unicode" pitchFamily="34" charset="0"/>
                </a:rPr>
                <a:t>PER CAPITA</a:t>
              </a:r>
              <a:br>
                <a:rPr lang="en-US" sz="1500" dirty="0">
                  <a:solidFill>
                    <a:srgbClr val="000000"/>
                  </a:solidFill>
                  <a:cs typeface="Lucida Sans Unicode" pitchFamily="34" charset="0"/>
                </a:rPr>
              </a:br>
              <a:r>
                <a:rPr lang="en-US" sz="1500" dirty="0">
                  <a:solidFill>
                    <a:srgbClr val="00A400"/>
                  </a:solidFill>
                  <a:cs typeface="Lucida Sans Unicode" pitchFamily="34" charset="0"/>
                </a:rPr>
                <a:t>BIOCAPACITY</a:t>
              </a:r>
              <a:r>
                <a:rPr lang="en-US" sz="1500" dirty="0">
                  <a:solidFill>
                    <a:srgbClr val="000000"/>
                  </a:solidFill>
                  <a:cs typeface="Lucida Sans Unicode" pitchFamily="34" charset="0"/>
                </a:rPr>
                <a:t> (SUPPLY)</a:t>
              </a:r>
            </a:p>
            <a:p>
              <a:pPr algn="l" defTabSz="958021" eaLnBrk="1" hangingPunct="1">
                <a:spcBef>
                  <a:spcPct val="50000"/>
                </a:spcBef>
              </a:pPr>
              <a:endParaRPr lang="en-US" sz="1500" b="0" dirty="0">
                <a:solidFill>
                  <a:srgbClr val="000000"/>
                </a:solidFill>
                <a:cs typeface="Lucida Sans Unicode" pitchFamily="34" charset="0"/>
              </a:endParaRPr>
            </a:p>
          </p:txBody>
        </p:sp>
        <p:sp>
          <p:nvSpPr>
            <p:cNvPr id="318484" name="Text Box 20"/>
            <p:cNvSpPr txBox="1">
              <a:spLocks noChangeArrowheads="1"/>
            </p:cNvSpPr>
            <p:nvPr/>
          </p:nvSpPr>
          <p:spPr bwMode="auto">
            <a:xfrm>
              <a:off x="1488" y="3589"/>
              <a:ext cx="289" cy="491"/>
            </a:xfrm>
            <a:prstGeom prst="rect">
              <a:avLst/>
            </a:prstGeom>
            <a:noFill/>
            <a:ln w="9525">
              <a:noFill/>
              <a:miter lim="800000"/>
              <a:headEnd/>
              <a:tailEnd/>
            </a:ln>
            <a:effectLst/>
          </p:spPr>
          <p:txBody>
            <a:bodyPr wrap="none" lIns="101882" tIns="50941" rIns="101882" bIns="50941">
              <a:spAutoFit/>
            </a:bodyPr>
            <a:lstStyle/>
            <a:p>
              <a:pPr algn="l" defTabSz="958021" eaLnBrk="1" hangingPunct="1">
                <a:spcBef>
                  <a:spcPct val="0"/>
                </a:spcBef>
              </a:pPr>
              <a:r>
                <a:rPr lang="en-US" sz="3800" dirty="0">
                  <a:solidFill>
                    <a:srgbClr val="000000"/>
                  </a:solidFill>
                  <a:cs typeface="Lucida Sans Unicode" pitchFamily="34" charset="0"/>
                </a:rPr>
                <a:t>x</a:t>
              </a:r>
            </a:p>
          </p:txBody>
        </p:sp>
        <p:sp>
          <p:nvSpPr>
            <p:cNvPr id="318485" name="AutoShape 21"/>
            <p:cNvSpPr>
              <a:spLocks noChangeArrowheads="1"/>
            </p:cNvSpPr>
            <p:nvPr/>
          </p:nvSpPr>
          <p:spPr bwMode="auto">
            <a:xfrm rot="10800000">
              <a:off x="221" y="3036"/>
              <a:ext cx="1365" cy="1263"/>
            </a:xfrm>
            <a:prstGeom prst="downArrow">
              <a:avLst>
                <a:gd name="adj1" fmla="val 50000"/>
                <a:gd name="adj2" fmla="val 51181"/>
              </a:avLst>
            </a:prstGeom>
            <a:solidFill>
              <a:srgbClr val="008000"/>
            </a:solidFill>
            <a:ln w="25400">
              <a:solidFill>
                <a:schemeClr val="tx1"/>
              </a:solidFill>
              <a:miter lim="800000"/>
              <a:headEnd/>
              <a:tailEnd/>
            </a:ln>
            <a:effectLst/>
          </p:spPr>
          <p:txBody>
            <a:bodyPr vert="eaVert" wrap="none" anchor="ctr"/>
            <a:lstStyle/>
            <a:p>
              <a:pPr algn="l">
                <a:spcBef>
                  <a:spcPct val="0"/>
                </a:spcBef>
              </a:pPr>
              <a:endParaRPr lang="en-US" sz="2400" b="0" i="1" dirty="0">
                <a:solidFill>
                  <a:srgbClr val="000000"/>
                </a:solidFill>
                <a:latin typeface="Times" charset="0"/>
              </a:endParaRPr>
            </a:p>
          </p:txBody>
        </p:sp>
        <p:sp>
          <p:nvSpPr>
            <p:cNvPr id="318486" name="Text Box 22"/>
            <p:cNvSpPr txBox="1">
              <a:spLocks noChangeArrowheads="1"/>
            </p:cNvSpPr>
            <p:nvPr/>
          </p:nvSpPr>
          <p:spPr bwMode="auto">
            <a:xfrm>
              <a:off x="439" y="3098"/>
              <a:ext cx="912" cy="667"/>
            </a:xfrm>
            <a:prstGeom prst="rect">
              <a:avLst/>
            </a:prstGeom>
            <a:noFill/>
            <a:ln w="25400">
              <a:noFill/>
              <a:miter lim="800000"/>
              <a:headEnd/>
              <a:tailEnd/>
            </a:ln>
            <a:effectLst/>
          </p:spPr>
          <p:txBody>
            <a:bodyPr lIns="101882" tIns="50941" rIns="101882" bIns="50941">
              <a:spAutoFit/>
            </a:bodyPr>
            <a:lstStyle/>
            <a:p>
              <a:pPr algn="l" defTabSz="958021" eaLnBrk="1" hangingPunct="1">
                <a:spcBef>
                  <a:spcPct val="50000"/>
                </a:spcBef>
              </a:pPr>
              <a:endParaRPr lang="en-US" b="0" dirty="0">
                <a:solidFill>
                  <a:srgbClr val="000000"/>
                </a:solidFill>
                <a:cs typeface="Lucida Sans Unicode" pitchFamily="34" charset="0"/>
              </a:endParaRPr>
            </a:p>
            <a:p>
              <a:pPr algn="ctr" defTabSz="958021" eaLnBrk="1" hangingPunct="1">
                <a:spcBef>
                  <a:spcPct val="50000"/>
                </a:spcBef>
              </a:pPr>
              <a:r>
                <a:rPr lang="en-US" sz="1200" dirty="0">
                  <a:solidFill>
                    <a:srgbClr val="000000"/>
                  </a:solidFill>
                  <a:cs typeface="Lucida Sans Unicode" pitchFamily="34" charset="0"/>
                </a:rPr>
                <a:t>AREA</a:t>
              </a:r>
            </a:p>
            <a:p>
              <a:pPr algn="l" defTabSz="958021" eaLnBrk="1" hangingPunct="1">
                <a:spcBef>
                  <a:spcPct val="50000"/>
                </a:spcBef>
              </a:pPr>
              <a:endParaRPr lang="en-US" sz="1200" b="0" dirty="0">
                <a:solidFill>
                  <a:srgbClr val="000000"/>
                </a:solidFill>
                <a:cs typeface="Lucida Sans Unicode" pitchFamily="34" charset="0"/>
              </a:endParaRPr>
            </a:p>
          </p:txBody>
        </p:sp>
        <p:sp>
          <p:nvSpPr>
            <p:cNvPr id="318487" name="AutoShape 23"/>
            <p:cNvSpPr>
              <a:spLocks noChangeArrowheads="1"/>
            </p:cNvSpPr>
            <p:nvPr/>
          </p:nvSpPr>
          <p:spPr bwMode="auto">
            <a:xfrm rot="10800000">
              <a:off x="1710" y="3039"/>
              <a:ext cx="1365" cy="1263"/>
            </a:xfrm>
            <a:prstGeom prst="downArrow">
              <a:avLst>
                <a:gd name="adj1" fmla="val 50000"/>
                <a:gd name="adj2" fmla="val 51181"/>
              </a:avLst>
            </a:prstGeom>
            <a:solidFill>
              <a:srgbClr val="008000"/>
            </a:solidFill>
            <a:ln w="25400">
              <a:solidFill>
                <a:schemeClr val="tx1"/>
              </a:solidFill>
              <a:miter lim="800000"/>
              <a:headEnd/>
              <a:tailEnd/>
            </a:ln>
            <a:effectLst/>
          </p:spPr>
          <p:txBody>
            <a:bodyPr vert="eaVert" wrap="none" anchor="ctr"/>
            <a:lstStyle/>
            <a:p>
              <a:pPr algn="l">
                <a:spcBef>
                  <a:spcPct val="0"/>
                </a:spcBef>
              </a:pPr>
              <a:endParaRPr lang="en-US" sz="2400" b="0" i="1" dirty="0">
                <a:solidFill>
                  <a:srgbClr val="000000"/>
                </a:solidFill>
                <a:latin typeface="Times" charset="0"/>
              </a:endParaRPr>
            </a:p>
          </p:txBody>
        </p:sp>
        <p:sp>
          <p:nvSpPr>
            <p:cNvPr id="318488" name="Text Box 24"/>
            <p:cNvSpPr txBox="1">
              <a:spLocks noChangeArrowheads="1"/>
            </p:cNvSpPr>
            <p:nvPr/>
          </p:nvSpPr>
          <p:spPr bwMode="auto">
            <a:xfrm>
              <a:off x="1784" y="3073"/>
              <a:ext cx="1271" cy="733"/>
            </a:xfrm>
            <a:prstGeom prst="rect">
              <a:avLst/>
            </a:prstGeom>
            <a:noFill/>
            <a:ln w="25400">
              <a:noFill/>
              <a:miter lim="800000"/>
              <a:headEnd/>
              <a:tailEnd/>
            </a:ln>
            <a:effectLst/>
          </p:spPr>
          <p:txBody>
            <a:bodyPr lIns="101882" tIns="50941" rIns="101882" bIns="50941">
              <a:spAutoFit/>
            </a:bodyPr>
            <a:lstStyle/>
            <a:p>
              <a:pPr algn="l" defTabSz="958021" eaLnBrk="1" hangingPunct="1">
                <a:spcBef>
                  <a:spcPct val="50000"/>
                </a:spcBef>
              </a:pPr>
              <a:endParaRPr lang="en-US" b="0" dirty="0">
                <a:solidFill>
                  <a:srgbClr val="000000"/>
                </a:solidFill>
                <a:cs typeface="Lucida Sans Unicode" pitchFamily="34" charset="0"/>
              </a:endParaRPr>
            </a:p>
            <a:p>
              <a:pPr algn="ctr" defTabSz="958021" eaLnBrk="1" hangingPunct="1">
                <a:lnSpc>
                  <a:spcPct val="50000"/>
                </a:lnSpc>
                <a:spcBef>
                  <a:spcPct val="50000"/>
                </a:spcBef>
              </a:pPr>
              <a:r>
                <a:rPr lang="en-US" sz="1200" dirty="0">
                  <a:solidFill>
                    <a:srgbClr val="000000"/>
                  </a:solidFill>
                  <a:cs typeface="Lucida Sans Unicode" pitchFamily="34" charset="0"/>
                </a:rPr>
                <a:t>BIO-</a:t>
              </a:r>
            </a:p>
            <a:p>
              <a:pPr algn="ctr" defTabSz="958021" eaLnBrk="1" hangingPunct="1">
                <a:lnSpc>
                  <a:spcPct val="50000"/>
                </a:lnSpc>
                <a:spcBef>
                  <a:spcPct val="50000"/>
                </a:spcBef>
              </a:pPr>
              <a:r>
                <a:rPr lang="en-US" sz="1200" dirty="0">
                  <a:solidFill>
                    <a:srgbClr val="000000"/>
                  </a:solidFill>
                  <a:cs typeface="Lucida Sans Unicode" pitchFamily="34" charset="0"/>
                </a:rPr>
                <a:t>PRODUCTIVITY</a:t>
              </a:r>
            </a:p>
            <a:p>
              <a:pPr algn="l" defTabSz="958021" eaLnBrk="1" hangingPunct="1">
                <a:spcBef>
                  <a:spcPct val="50000"/>
                </a:spcBef>
              </a:pPr>
              <a:endParaRPr lang="en-US" sz="1200" b="0" dirty="0">
                <a:solidFill>
                  <a:srgbClr val="000000"/>
                </a:solidFill>
                <a:cs typeface="Lucida Sans Unicode" pitchFamily="34" charset="0"/>
              </a:endParaRPr>
            </a:p>
          </p:txBody>
        </p:sp>
        <p:sp>
          <p:nvSpPr>
            <p:cNvPr id="318489" name="Text Box 25"/>
            <p:cNvSpPr txBox="1">
              <a:spLocks noChangeArrowheads="1"/>
            </p:cNvSpPr>
            <p:nvPr/>
          </p:nvSpPr>
          <p:spPr bwMode="auto">
            <a:xfrm>
              <a:off x="2978" y="3589"/>
              <a:ext cx="273" cy="491"/>
            </a:xfrm>
            <a:prstGeom prst="rect">
              <a:avLst/>
            </a:prstGeom>
            <a:noFill/>
            <a:ln w="9525">
              <a:noFill/>
              <a:miter lim="800000"/>
              <a:headEnd/>
              <a:tailEnd/>
            </a:ln>
            <a:effectLst/>
          </p:spPr>
          <p:txBody>
            <a:bodyPr wrap="none" lIns="101882" tIns="50941" rIns="101882" bIns="50941">
              <a:spAutoFit/>
            </a:bodyPr>
            <a:lstStyle/>
            <a:p>
              <a:pPr algn="l" defTabSz="958021" eaLnBrk="1" hangingPunct="1">
                <a:spcBef>
                  <a:spcPct val="0"/>
                </a:spcBef>
              </a:pPr>
              <a:r>
                <a:rPr lang="en-US" sz="3800" dirty="0">
                  <a:solidFill>
                    <a:srgbClr val="000000"/>
                  </a:solidFill>
                  <a:cs typeface="Lucida Sans Unicode" pitchFamily="34" charset="0"/>
                </a:rPr>
                <a:t>/</a:t>
              </a:r>
            </a:p>
          </p:txBody>
        </p:sp>
        <p:sp>
          <p:nvSpPr>
            <p:cNvPr id="318490" name="AutoShape 26"/>
            <p:cNvSpPr>
              <a:spLocks noChangeArrowheads="1"/>
            </p:cNvSpPr>
            <p:nvPr/>
          </p:nvSpPr>
          <p:spPr bwMode="auto">
            <a:xfrm>
              <a:off x="3208" y="3051"/>
              <a:ext cx="1365" cy="1263"/>
            </a:xfrm>
            <a:prstGeom prst="downArrow">
              <a:avLst>
                <a:gd name="adj1" fmla="val 50000"/>
                <a:gd name="adj2" fmla="val 51181"/>
              </a:avLst>
            </a:prstGeom>
            <a:solidFill>
              <a:srgbClr val="008000"/>
            </a:solidFill>
            <a:ln w="25400">
              <a:solidFill>
                <a:schemeClr val="tx1"/>
              </a:solidFill>
              <a:miter lim="800000"/>
              <a:headEnd/>
              <a:tailEnd/>
            </a:ln>
            <a:effectLst/>
          </p:spPr>
          <p:txBody>
            <a:bodyPr vert="eaVert" wrap="none" anchor="ctr"/>
            <a:lstStyle/>
            <a:p>
              <a:pPr algn="l">
                <a:spcBef>
                  <a:spcPct val="0"/>
                </a:spcBef>
              </a:pPr>
              <a:endParaRPr lang="en-US" sz="2400" b="0" i="1" dirty="0">
                <a:solidFill>
                  <a:srgbClr val="000000"/>
                </a:solidFill>
                <a:latin typeface="Times" charset="0"/>
              </a:endParaRPr>
            </a:p>
          </p:txBody>
        </p:sp>
        <p:sp>
          <p:nvSpPr>
            <p:cNvPr id="318491" name="Text Box 27"/>
            <p:cNvSpPr txBox="1">
              <a:spLocks noChangeArrowheads="1"/>
            </p:cNvSpPr>
            <p:nvPr/>
          </p:nvSpPr>
          <p:spPr bwMode="auto">
            <a:xfrm>
              <a:off x="3361" y="3477"/>
              <a:ext cx="1031" cy="766"/>
            </a:xfrm>
            <a:prstGeom prst="rect">
              <a:avLst/>
            </a:prstGeom>
            <a:noFill/>
            <a:ln w="25400">
              <a:noFill/>
              <a:miter lim="800000"/>
              <a:headEnd/>
              <a:tailEnd/>
            </a:ln>
            <a:effectLst/>
          </p:spPr>
          <p:txBody>
            <a:bodyPr lIns="101882" tIns="50941" rIns="101882" bIns="50941">
              <a:spAutoFit/>
            </a:bodyPr>
            <a:lstStyle/>
            <a:p>
              <a:pPr algn="l" defTabSz="958021" eaLnBrk="1" hangingPunct="1">
                <a:spcBef>
                  <a:spcPct val="50000"/>
                </a:spcBef>
              </a:pPr>
              <a:endParaRPr lang="en-US" b="0" dirty="0">
                <a:solidFill>
                  <a:srgbClr val="000000"/>
                </a:solidFill>
                <a:cs typeface="Lucida Sans Unicode" pitchFamily="34" charset="0"/>
              </a:endParaRPr>
            </a:p>
            <a:p>
              <a:pPr algn="ctr" defTabSz="958021" eaLnBrk="1" hangingPunct="1">
                <a:spcBef>
                  <a:spcPct val="50000"/>
                </a:spcBef>
              </a:pPr>
              <a:r>
                <a:rPr lang="en-US" sz="1200" dirty="0">
                  <a:solidFill>
                    <a:srgbClr val="000000"/>
                  </a:solidFill>
                  <a:cs typeface="Lucida Sans Unicode" pitchFamily="34" charset="0"/>
                </a:rPr>
                <a:t>POPULATION</a:t>
              </a:r>
            </a:p>
            <a:p>
              <a:pPr algn="l" defTabSz="958021" eaLnBrk="1" hangingPunct="1">
                <a:spcBef>
                  <a:spcPct val="50000"/>
                </a:spcBef>
              </a:pPr>
              <a:endParaRPr lang="en-US" b="0" dirty="0">
                <a:solidFill>
                  <a:srgbClr val="000000"/>
                </a:solidFill>
                <a:cs typeface="Lucida Sans Unicode" pitchFamily="34" charset="0"/>
              </a:endParaRPr>
            </a:p>
          </p:txBody>
        </p:sp>
        <p:sp>
          <p:nvSpPr>
            <p:cNvPr id="318492" name="Text Box 28"/>
            <p:cNvSpPr txBox="1">
              <a:spLocks noChangeArrowheads="1"/>
            </p:cNvSpPr>
            <p:nvPr/>
          </p:nvSpPr>
          <p:spPr bwMode="auto">
            <a:xfrm>
              <a:off x="4561" y="3424"/>
              <a:ext cx="314" cy="491"/>
            </a:xfrm>
            <a:prstGeom prst="rect">
              <a:avLst/>
            </a:prstGeom>
            <a:noFill/>
            <a:ln w="9525">
              <a:noFill/>
              <a:miter lim="800000"/>
              <a:headEnd/>
              <a:tailEnd/>
            </a:ln>
            <a:effectLst/>
          </p:spPr>
          <p:txBody>
            <a:bodyPr wrap="none" lIns="101882" tIns="50941" rIns="101882" bIns="50941">
              <a:spAutoFit/>
            </a:bodyPr>
            <a:lstStyle/>
            <a:p>
              <a:pPr algn="l" defTabSz="958021" eaLnBrk="1" hangingPunct="1">
                <a:spcBef>
                  <a:spcPct val="0"/>
                </a:spcBef>
              </a:pPr>
              <a:r>
                <a:rPr lang="en-US" sz="3800" dirty="0">
                  <a:solidFill>
                    <a:srgbClr val="000000"/>
                  </a:solidFill>
                  <a:cs typeface="Lucida Sans Unicode" pitchFamily="34" charset="0"/>
                </a:rPr>
                <a:t>=</a:t>
              </a:r>
            </a:p>
          </p:txBody>
        </p:sp>
      </p:grpSp>
      <p:sp>
        <p:nvSpPr>
          <p:cNvPr id="318493" name="Text Box 29"/>
          <p:cNvSpPr txBox="1">
            <a:spLocks noChangeArrowheads="1"/>
          </p:cNvSpPr>
          <p:nvPr/>
        </p:nvSpPr>
        <p:spPr bwMode="auto">
          <a:xfrm>
            <a:off x="225138" y="2874309"/>
            <a:ext cx="5697682" cy="871624"/>
          </a:xfrm>
          <a:prstGeom prst="rect">
            <a:avLst/>
          </a:prstGeom>
          <a:noFill/>
          <a:ln w="9525">
            <a:noFill/>
            <a:miter lim="800000"/>
            <a:headEnd/>
            <a:tailEnd/>
          </a:ln>
          <a:effectLst/>
        </p:spPr>
        <p:txBody>
          <a:bodyPr lIns="85953" tIns="42977" rIns="85953" bIns="42977">
            <a:spAutoFit/>
          </a:bodyPr>
          <a:lstStyle/>
          <a:p>
            <a:pPr algn="l">
              <a:spcBef>
                <a:spcPct val="50000"/>
              </a:spcBef>
            </a:pPr>
            <a:r>
              <a:rPr lang="en-US" sz="5100" i="1" dirty="0">
                <a:solidFill>
                  <a:srgbClr val="000000"/>
                </a:solidFill>
              </a:rPr>
              <a:t>Five Factors</a:t>
            </a:r>
          </a:p>
        </p:txBody>
      </p:sp>
      <p:sp>
        <p:nvSpPr>
          <p:cNvPr id="30"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30</a:t>
            </a:fld>
            <a:endParaRPr lang="en-US" sz="2900" dirty="0">
              <a:solidFill>
                <a:srgbClr val="000099"/>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0" y="45720"/>
            <a:ext cx="10746544" cy="13474011"/>
          </a:xfrm>
          <a:prstGeom prst="rect">
            <a:avLst/>
          </a:prstGeom>
          <a:noFill/>
          <a:ln w="9525">
            <a:noFill/>
            <a:miter lim="800000"/>
            <a:headEnd/>
            <a:tailEnd/>
          </a:ln>
          <a:effectLst/>
        </p:spPr>
      </p:pic>
      <p:sp>
        <p:nvSpPr>
          <p:cNvPr id="3"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31</a:t>
            </a:fld>
            <a:endParaRPr lang="en-US" sz="2900" dirty="0">
              <a:solidFill>
                <a:srgbClr val="000099"/>
              </a:solidFill>
            </a:endParaRP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Assignment:</a:t>
            </a:r>
            <a:r>
              <a:rPr lang="en-US" dirty="0" smtClean="0"/>
              <a:t> </a:t>
            </a:r>
            <a:endParaRPr lang="en-US" dirty="0"/>
          </a:p>
        </p:txBody>
      </p:sp>
      <p:sp>
        <p:nvSpPr>
          <p:cNvPr id="3" name="Content Placeholder 2"/>
          <p:cNvSpPr>
            <a:spLocks noGrp="1"/>
          </p:cNvSpPr>
          <p:nvPr>
            <p:ph idx="1"/>
          </p:nvPr>
        </p:nvSpPr>
        <p:spPr>
          <a:xfrm>
            <a:off x="457200" y="1600200"/>
            <a:ext cx="8229600" cy="4876800"/>
          </a:xfrm>
        </p:spPr>
        <p:txBody>
          <a:bodyPr>
            <a:normAutofit lnSpcReduction="10000"/>
          </a:bodyPr>
          <a:lstStyle/>
          <a:p>
            <a:r>
              <a:rPr lang="en-US" i="1" dirty="0" smtClean="0"/>
              <a:t>Choose a Footprint/biocapacity ratio for 2050</a:t>
            </a:r>
          </a:p>
          <a:p>
            <a:endParaRPr lang="en-US" i="1" dirty="0" smtClean="0"/>
          </a:p>
          <a:p>
            <a:r>
              <a:rPr lang="en-US" i="1" dirty="0" smtClean="0"/>
              <a:t>Write 3 paragraphs making a case for your Footprint to biocapacity ratio </a:t>
            </a:r>
          </a:p>
          <a:p>
            <a:endParaRPr lang="en-US" dirty="0" smtClean="0"/>
          </a:p>
          <a:p>
            <a:r>
              <a:rPr lang="en-US" dirty="0" smtClean="0"/>
              <a:t>Draft ready for class on Dec 2, 2015</a:t>
            </a:r>
          </a:p>
          <a:p>
            <a:pPr>
              <a:buNone/>
            </a:pPr>
            <a:endParaRPr lang="en-US" dirty="0" smtClean="0"/>
          </a:p>
          <a:p>
            <a:r>
              <a:rPr lang="en-US" dirty="0" smtClean="0"/>
              <a:t>The final version has to be submitted electronically midnight on Dec 3, 2014</a:t>
            </a:r>
            <a:endParaRPr lang="en-US" dirty="0"/>
          </a:p>
        </p:txBody>
      </p:sp>
      <p:sp>
        <p:nvSpPr>
          <p:cNvPr id="4"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32</a:t>
            </a:fld>
            <a:endParaRPr lang="en-US" sz="2900" dirty="0">
              <a:solidFill>
                <a:srgbClr val="000099"/>
              </a:solidFill>
            </a:endParaRP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5029200"/>
          </a:xfrm>
        </p:spPr>
        <p:txBody>
          <a:bodyPr>
            <a:normAutofit/>
          </a:bodyPr>
          <a:lstStyle/>
          <a:p>
            <a:r>
              <a:rPr lang="en-US" sz="5300" b="1" dirty="0" smtClean="0"/>
              <a:t>Questions?</a:t>
            </a:r>
            <a:r>
              <a:rPr lang="en-US" b="1" dirty="0" smtClean="0"/>
              <a:t/>
            </a:r>
            <a:br>
              <a:rPr lang="en-US" b="1" dirty="0" smtClean="0"/>
            </a:br>
            <a:r>
              <a:rPr lang="en-US" b="1" dirty="0" smtClean="0"/>
              <a:t/>
            </a:r>
            <a:br>
              <a:rPr lang="en-US" b="1" dirty="0" smtClean="0"/>
            </a:br>
            <a:endParaRPr lang="en-US" b="1" dirty="0"/>
          </a:p>
        </p:txBody>
      </p:sp>
      <p:sp>
        <p:nvSpPr>
          <p:cNvPr id="4" name="Text Box 9"/>
          <p:cNvSpPr txBox="1">
            <a:spLocks noChangeArrowheads="1"/>
          </p:cNvSpPr>
          <p:nvPr/>
        </p:nvSpPr>
        <p:spPr bwMode="auto">
          <a:xfrm>
            <a:off x="8542194" y="6328865"/>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b="1">
                <a:solidFill>
                  <a:srgbClr val="003399"/>
                </a:solidFill>
              </a:rPr>
              <a:pPr>
                <a:spcBef>
                  <a:spcPct val="50000"/>
                </a:spcBef>
              </a:pPr>
              <a:t>33</a:t>
            </a:fld>
            <a:endParaRPr lang="en-US" sz="2900" b="1" dirty="0">
              <a:solidFill>
                <a:srgbClr val="003399"/>
              </a:solidFill>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lanetary-boundaries (nature).jpg"/>
          <p:cNvPicPr>
            <a:picLocks noGrp="1" noChangeAspect="1"/>
          </p:cNvPicPr>
          <p:nvPr>
            <p:ph idx="1"/>
          </p:nvPr>
        </p:nvPicPr>
        <p:blipFill>
          <a:blip r:embed="rId3" cstate="print"/>
          <a:stretch>
            <a:fillRect/>
          </a:stretch>
        </p:blipFill>
        <p:spPr>
          <a:xfrm>
            <a:off x="844549" y="2883"/>
            <a:ext cx="7918451" cy="6855117"/>
          </a:xfrm>
        </p:spPr>
      </p:pic>
      <p:sp>
        <p:nvSpPr>
          <p:cNvPr id="5"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4</a:t>
            </a:fld>
            <a:endParaRPr lang="en-US" sz="2900" dirty="0">
              <a:solidFill>
                <a:srgbClr val="000099"/>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0"/>
            <a:ext cx="8229600" cy="1143000"/>
          </a:xfrm>
        </p:spPr>
        <p:txBody>
          <a:bodyPr>
            <a:normAutofit fontScale="90000"/>
          </a:bodyPr>
          <a:lstStyle/>
          <a:p>
            <a:r>
              <a:rPr lang="en-US" dirty="0" smtClean="0"/>
              <a:t>What is the “limiting factor” for the human economy?</a:t>
            </a:r>
            <a:endParaRPr lang="en-US" dirty="0"/>
          </a:p>
        </p:txBody>
      </p:sp>
      <p:sp>
        <p:nvSpPr>
          <p:cNvPr id="4"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5</a:t>
            </a:fld>
            <a:endParaRPr lang="en-US" sz="2900" dirty="0">
              <a:solidFill>
                <a:srgbClr val="000099"/>
              </a:solidFill>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59162"/>
          </a:xfrm>
        </p:spPr>
        <p:txBody>
          <a:bodyPr>
            <a:normAutofit/>
          </a:bodyPr>
          <a:lstStyle/>
          <a:p>
            <a:r>
              <a:rPr lang="en-US" dirty="0" smtClean="0"/>
              <a:t>Does the human economy have to operate within the planet’s material (renewable) constraints?</a:t>
            </a:r>
            <a:endParaRPr lang="en-US" dirty="0"/>
          </a:p>
        </p:txBody>
      </p:sp>
      <p:sp>
        <p:nvSpPr>
          <p:cNvPr id="3" name="Content Placeholder 2"/>
          <p:cNvSpPr>
            <a:spLocks noGrp="1"/>
          </p:cNvSpPr>
          <p:nvPr>
            <p:ph idx="1"/>
          </p:nvPr>
        </p:nvSpPr>
        <p:spPr>
          <a:xfrm>
            <a:off x="457200" y="3810000"/>
            <a:ext cx="8229600" cy="2316163"/>
          </a:xfrm>
        </p:spPr>
        <p:txBody>
          <a:bodyPr/>
          <a:lstStyle/>
          <a:p>
            <a:r>
              <a:rPr lang="en-US" dirty="0" smtClean="0"/>
              <a:t>Why yes?</a:t>
            </a:r>
          </a:p>
          <a:p>
            <a:r>
              <a:rPr lang="en-US" dirty="0" smtClean="0"/>
              <a:t>Why not necessarily?</a:t>
            </a:r>
            <a:endParaRPr lang="en-US" dirty="0"/>
          </a:p>
        </p:txBody>
      </p:sp>
      <p:sp>
        <p:nvSpPr>
          <p:cNvPr id="4"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6</a:t>
            </a:fld>
            <a:endParaRPr lang="en-US" sz="2900" dirty="0">
              <a:solidFill>
                <a:srgbClr val="000099"/>
              </a:solidFill>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4"/>
          </p:nvPr>
        </p:nvSpPr>
        <p:spPr/>
        <p:txBody>
          <a:bodyPr/>
          <a:lstStyle/>
          <a:p>
            <a:endParaRPr lang="de-CH" dirty="0"/>
          </a:p>
        </p:txBody>
      </p:sp>
      <p:sp>
        <p:nvSpPr>
          <p:cNvPr id="5" name="Textplatzhalter 4"/>
          <p:cNvSpPr>
            <a:spLocks noGrp="1"/>
          </p:cNvSpPr>
          <p:nvPr>
            <p:ph type="body" sz="quarter" idx="15"/>
          </p:nvPr>
        </p:nvSpPr>
        <p:spPr/>
        <p:txBody>
          <a:bodyPr/>
          <a:lstStyle/>
          <a:p>
            <a:endParaRPr lang="de-CH"/>
          </a:p>
        </p:txBody>
      </p:sp>
      <p:sp>
        <p:nvSpPr>
          <p:cNvPr id="13" name="Textplatzhalter 12"/>
          <p:cNvSpPr>
            <a:spLocks noGrp="1"/>
          </p:cNvSpPr>
          <p:nvPr>
            <p:ph type="body" sz="quarter" idx="16"/>
          </p:nvPr>
        </p:nvSpPr>
        <p:spPr/>
        <p:txBody>
          <a:bodyPr/>
          <a:lstStyle/>
          <a:p>
            <a:r>
              <a:rPr lang="de-CH" dirty="0" smtClean="0"/>
              <a:t>(…)</a:t>
            </a:r>
            <a:endParaRPr lang="de-CH" dirty="0"/>
          </a:p>
        </p:txBody>
      </p:sp>
      <p:sp>
        <p:nvSpPr>
          <p:cNvPr id="6" name="Titel 5"/>
          <p:cNvSpPr>
            <a:spLocks noGrp="1"/>
          </p:cNvSpPr>
          <p:nvPr>
            <p:ph type="title"/>
          </p:nvPr>
        </p:nvSpPr>
        <p:spPr>
          <a:xfrm>
            <a:off x="0" y="-154988"/>
            <a:ext cx="9144000" cy="842962"/>
          </a:xfrm>
        </p:spPr>
        <p:txBody>
          <a:bodyPr>
            <a:normAutofit/>
          </a:bodyPr>
          <a:lstStyle/>
          <a:p>
            <a:r>
              <a:rPr lang="de-CH" sz="3600" b="1" dirty="0" smtClean="0"/>
              <a:t>Biocapacity</a:t>
            </a:r>
            <a:r>
              <a:rPr lang="de-CH" dirty="0" smtClean="0"/>
              <a:t> </a:t>
            </a:r>
            <a:r>
              <a:rPr lang="de-CH" sz="2800" dirty="0" smtClean="0"/>
              <a:t>(</a:t>
            </a:r>
            <a:r>
              <a:rPr lang="de-CH" sz="2800" dirty="0" err="1" smtClean="0"/>
              <a:t>or</a:t>
            </a:r>
            <a:r>
              <a:rPr lang="de-CH" sz="2800" dirty="0" smtClean="0"/>
              <a:t> </a:t>
            </a:r>
            <a:r>
              <a:rPr lang="de-CH" sz="2800" dirty="0" err="1" smtClean="0"/>
              <a:t>how</a:t>
            </a:r>
            <a:r>
              <a:rPr lang="de-CH" sz="2800" dirty="0" smtClean="0"/>
              <a:t> </a:t>
            </a:r>
            <a:r>
              <a:rPr lang="de-CH" sz="2800" dirty="0" err="1" smtClean="0"/>
              <a:t>farmers</a:t>
            </a:r>
            <a:r>
              <a:rPr lang="de-CH" sz="2800" dirty="0" smtClean="0"/>
              <a:t> </a:t>
            </a:r>
            <a:r>
              <a:rPr lang="de-CH" sz="2800" dirty="0" err="1" smtClean="0"/>
              <a:t>see</a:t>
            </a:r>
            <a:r>
              <a:rPr lang="de-CH" sz="2800" dirty="0" smtClean="0"/>
              <a:t> </a:t>
            </a:r>
            <a:r>
              <a:rPr lang="de-CH" sz="2800" dirty="0" err="1" smtClean="0"/>
              <a:t>the</a:t>
            </a:r>
            <a:r>
              <a:rPr lang="de-CH" sz="2800" dirty="0" smtClean="0"/>
              <a:t> </a:t>
            </a:r>
            <a:r>
              <a:rPr lang="de-CH" sz="2800" dirty="0" err="1" smtClean="0"/>
              <a:t>world</a:t>
            </a:r>
            <a:r>
              <a:rPr lang="de-CH" sz="2800" dirty="0" smtClean="0"/>
              <a:t>)</a:t>
            </a:r>
            <a:endParaRPr lang="de-CH" sz="2800" dirty="0"/>
          </a:p>
        </p:txBody>
      </p:sp>
      <p:sp>
        <p:nvSpPr>
          <p:cNvPr id="9" name="Foliennummernplatzhalter 8"/>
          <p:cNvSpPr>
            <a:spLocks noGrp="1"/>
          </p:cNvSpPr>
          <p:nvPr>
            <p:ph type="sldNum" sz="quarter" idx="19"/>
          </p:nvPr>
        </p:nvSpPr>
        <p:spPr/>
        <p:txBody>
          <a:bodyPr/>
          <a:lstStyle/>
          <a:p>
            <a:fld id="{EA5F9497-5A90-44C5-9E80-4A769233F277}" type="slidenum">
              <a:rPr lang="de-CH" smtClean="0"/>
              <a:pPr/>
              <a:t>7</a:t>
            </a:fld>
            <a:endParaRPr lang="de-CH" dirty="0"/>
          </a:p>
        </p:txBody>
      </p:sp>
      <p:pic>
        <p:nvPicPr>
          <p:cNvPr id="10" name="Picture 9" descr="Farm in Switzerland global-farmer.comDSC_8337.jpg"/>
          <p:cNvPicPr>
            <a:picLocks noChangeAspect="1"/>
          </p:cNvPicPr>
          <p:nvPr/>
        </p:nvPicPr>
        <p:blipFill>
          <a:blip r:embed="rId3" cstate="print"/>
          <a:stretch>
            <a:fillRect/>
          </a:stretch>
        </p:blipFill>
        <p:spPr>
          <a:xfrm>
            <a:off x="-45999" y="762000"/>
            <a:ext cx="9233447" cy="6140603"/>
          </a:xfrm>
          <a:prstGeom prst="rect">
            <a:avLst/>
          </a:prstGeom>
        </p:spPr>
      </p:pic>
      <p:sp>
        <p:nvSpPr>
          <p:cNvPr id="8"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7</a:t>
            </a:fld>
            <a:endParaRPr lang="en-US" sz="2900" dirty="0">
              <a:solidFill>
                <a:srgbClr val="000099"/>
              </a:solidFill>
            </a:endParaRPr>
          </a:p>
        </p:txBody>
      </p:sp>
    </p:spTree>
    <p:extLst>
      <p:ext uri="{BB962C8B-B14F-4D97-AF65-F5344CB8AC3E}">
        <p14:creationId xmlns:p14="http://schemas.microsoft.com/office/powerpoint/2010/main" val="128103266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164890"/>
            <a:ext cx="8229600" cy="1143000"/>
          </a:xfrm>
        </p:spPr>
        <p:txBody>
          <a:bodyPr/>
          <a:lstStyle/>
          <a:p>
            <a:r>
              <a:rPr lang="en-US" b="1" dirty="0" smtClean="0"/>
              <a:t>Why Biocapacity?</a:t>
            </a:r>
            <a:endParaRPr lang="en-US" b="1" dirty="0"/>
          </a:p>
        </p:txBody>
      </p:sp>
      <p:sp>
        <p:nvSpPr>
          <p:cNvPr id="8" name="Textplatzhalter 12"/>
          <p:cNvSpPr>
            <a:spLocks noGrp="1"/>
          </p:cNvSpPr>
          <p:nvPr>
            <p:ph type="body" sz="quarter" idx="16"/>
          </p:nvPr>
        </p:nvSpPr>
        <p:spPr>
          <a:xfrm>
            <a:off x="376442" y="1539602"/>
            <a:ext cx="8486204" cy="4140459"/>
          </a:xfrm>
        </p:spPr>
        <p:txBody>
          <a:bodyPr>
            <a:normAutofit fontScale="92500" lnSpcReduction="10000"/>
          </a:bodyPr>
          <a:lstStyle/>
          <a:p>
            <a:r>
              <a:rPr lang="en-US" sz="2500" b="1" dirty="0" smtClean="0"/>
              <a:t>Biocapacity as a lens: </a:t>
            </a:r>
            <a:r>
              <a:rPr lang="en-US" sz="2500" b="0" dirty="0" smtClean="0"/>
              <a:t>Capacity of biosphere to regenerate  and provide for life. Even more limiting than minerals, metals or fossil fuel.</a:t>
            </a:r>
          </a:p>
          <a:p>
            <a:r>
              <a:rPr lang="en-US" sz="2500" b="1" dirty="0" smtClean="0"/>
              <a:t>Competition for productive surfaces: </a:t>
            </a:r>
            <a:r>
              <a:rPr lang="en-US" sz="2500" b="0" dirty="0" smtClean="0"/>
              <a:t>basic ecological principle – allows to add up the competing human demands.</a:t>
            </a:r>
            <a:endParaRPr lang="en-US" sz="2500" dirty="0" smtClean="0"/>
          </a:p>
          <a:p>
            <a:r>
              <a:rPr lang="en-US" sz="2500" b="1" dirty="0" smtClean="0"/>
              <a:t>Demands include </a:t>
            </a:r>
            <a:r>
              <a:rPr lang="en-US" sz="2500" b="0" dirty="0" smtClean="0"/>
              <a:t>natural resources, waste absorption, water renewal, productive areas dedicated to urban uses etc.</a:t>
            </a:r>
          </a:p>
          <a:p>
            <a:r>
              <a:rPr lang="en-US" sz="2500" b="1" dirty="0" smtClean="0"/>
              <a:t>Biocapacity is the aggregate </a:t>
            </a:r>
            <a:r>
              <a:rPr lang="en-US" sz="2500" dirty="0" smtClean="0"/>
              <a:t>(or nexus) of food-water-energy-fiber-etc. As an aggregate, it</a:t>
            </a:r>
            <a:r>
              <a:rPr lang="en-US" sz="2500" b="0" dirty="0" smtClean="0"/>
              <a:t> allows us to answer how big the material metabolism of human economies is </a:t>
            </a:r>
            <a:r>
              <a:rPr lang="en-US" sz="2500" b="1" dirty="0" smtClean="0"/>
              <a:t>compared to </a:t>
            </a:r>
            <a:r>
              <a:rPr lang="en-US" sz="2500" b="0" dirty="0" smtClean="0"/>
              <a:t>what nature can renew.</a:t>
            </a:r>
          </a:p>
        </p:txBody>
      </p:sp>
      <p:sp>
        <p:nvSpPr>
          <p:cNvPr id="5"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8</a:t>
            </a:fld>
            <a:endParaRPr lang="en-US" sz="2900" dirty="0">
              <a:solidFill>
                <a:srgbClr val="000099"/>
              </a:solidFill>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descr="Footprint illustration - New Zealand Ministry of Environment"/>
          <p:cNvPicPr>
            <a:picLocks noChangeAspect="1" noChangeArrowheads="1"/>
          </p:cNvPicPr>
          <p:nvPr/>
        </p:nvPicPr>
        <p:blipFill>
          <a:blip r:embed="rId3" cstate="print"/>
          <a:srcRect/>
          <a:stretch>
            <a:fillRect/>
          </a:stretch>
        </p:blipFill>
        <p:spPr bwMode="auto">
          <a:xfrm>
            <a:off x="0" y="0"/>
            <a:ext cx="9144000" cy="7316788"/>
          </a:xfrm>
          <a:prstGeom prst="rect">
            <a:avLst/>
          </a:prstGeom>
          <a:noFill/>
          <a:ln w="9525">
            <a:noFill/>
            <a:miter lim="800000"/>
            <a:headEnd/>
            <a:tailEnd/>
          </a:ln>
        </p:spPr>
      </p:pic>
      <p:sp>
        <p:nvSpPr>
          <p:cNvPr id="103427" name="Text Box 3"/>
          <p:cNvSpPr txBox="1">
            <a:spLocks noChangeArrowheads="1"/>
          </p:cNvSpPr>
          <p:nvPr/>
        </p:nvSpPr>
        <p:spPr bwMode="auto">
          <a:xfrm>
            <a:off x="19050" y="114300"/>
            <a:ext cx="6400800" cy="831850"/>
          </a:xfrm>
          <a:prstGeom prst="rect">
            <a:avLst/>
          </a:prstGeom>
          <a:noFill/>
          <a:ln w="9525">
            <a:noFill/>
            <a:miter lim="800000"/>
            <a:headEnd/>
            <a:tailEnd/>
          </a:ln>
        </p:spPr>
        <p:txBody>
          <a:bodyPr lIns="91238" tIns="45619" rIns="91238" bIns="45619">
            <a:spAutoFit/>
          </a:bodyPr>
          <a:lstStyle/>
          <a:p>
            <a:pPr algn="l" defTabSz="912767" eaLnBrk="1" hangingPunct="1">
              <a:spcBef>
                <a:spcPct val="50000"/>
              </a:spcBef>
            </a:pPr>
            <a:r>
              <a:rPr lang="en-US" altLang="ja-JP" sz="4800" b="0" dirty="0" smtClean="0">
                <a:solidFill>
                  <a:srgbClr val="133267"/>
                </a:solidFill>
                <a:latin typeface="Calibri" pitchFamily="34" charset="0"/>
                <a:cs typeface="Lucida Sans Unicode" pitchFamily="34" charset="0"/>
              </a:rPr>
              <a:t>The Ecological </a:t>
            </a:r>
            <a:r>
              <a:rPr lang="en-US" altLang="ja-JP" sz="4800" b="0" dirty="0">
                <a:solidFill>
                  <a:srgbClr val="133267"/>
                </a:solidFill>
                <a:latin typeface="Calibri" pitchFamily="34" charset="0"/>
                <a:cs typeface="Lucida Sans Unicode" pitchFamily="34" charset="0"/>
              </a:rPr>
              <a:t>Footprint</a:t>
            </a:r>
          </a:p>
        </p:txBody>
      </p:sp>
      <p:sp>
        <p:nvSpPr>
          <p:cNvPr id="103428" name="Text Box 4"/>
          <p:cNvSpPr txBox="1">
            <a:spLocks noChangeArrowheads="1"/>
          </p:cNvSpPr>
          <p:nvPr/>
        </p:nvSpPr>
        <p:spPr bwMode="auto">
          <a:xfrm>
            <a:off x="5562600" y="4724410"/>
            <a:ext cx="1752600" cy="307975"/>
          </a:xfrm>
          <a:prstGeom prst="rect">
            <a:avLst/>
          </a:prstGeom>
          <a:solidFill>
            <a:schemeClr val="bg1"/>
          </a:solidFill>
          <a:ln w="9525">
            <a:noFill/>
            <a:miter lim="800000"/>
            <a:headEnd/>
            <a:tailEnd/>
          </a:ln>
        </p:spPr>
        <p:txBody>
          <a:bodyPr lIns="91238" tIns="45619" rIns="91238" bIns="45619">
            <a:spAutoFit/>
          </a:bodyPr>
          <a:lstStyle/>
          <a:p>
            <a:pPr algn="l" defTabSz="912767" eaLnBrk="1" hangingPunct="1">
              <a:lnSpc>
                <a:spcPct val="93000"/>
              </a:lnSpc>
              <a:spcBef>
                <a:spcPct val="50000"/>
              </a:spcBef>
              <a:buClr>
                <a:srgbClr val="000000"/>
              </a:buClr>
              <a:buSzPct val="100000"/>
            </a:pPr>
            <a:r>
              <a:rPr lang="en-US" sz="1500" dirty="0">
                <a:solidFill>
                  <a:srgbClr val="996600"/>
                </a:solidFill>
                <a:latin typeface="Arial Narrow" pitchFamily="34" charset="0"/>
                <a:ea typeface="Lucida Sans Unicode" pitchFamily="34" charset="0"/>
                <a:cs typeface="Lucida Sans Unicode" pitchFamily="34" charset="0"/>
              </a:rPr>
              <a:t>CARBON footprint</a:t>
            </a:r>
          </a:p>
        </p:txBody>
      </p:sp>
      <p:sp>
        <p:nvSpPr>
          <p:cNvPr id="103429" name="Text Box 4"/>
          <p:cNvSpPr txBox="1">
            <a:spLocks noChangeArrowheads="1"/>
          </p:cNvSpPr>
          <p:nvPr/>
        </p:nvSpPr>
        <p:spPr bwMode="auto">
          <a:xfrm>
            <a:off x="2733675" y="6270625"/>
            <a:ext cx="1754188" cy="306388"/>
          </a:xfrm>
          <a:prstGeom prst="rect">
            <a:avLst/>
          </a:prstGeom>
          <a:solidFill>
            <a:schemeClr val="bg1"/>
          </a:solidFill>
          <a:ln w="9525">
            <a:noFill/>
            <a:miter lim="800000"/>
            <a:headEnd/>
            <a:tailEnd/>
          </a:ln>
        </p:spPr>
        <p:txBody>
          <a:bodyPr lIns="91238" tIns="45619" rIns="91238" bIns="45619">
            <a:spAutoFit/>
          </a:bodyPr>
          <a:lstStyle/>
          <a:p>
            <a:pPr algn="l" defTabSz="912767" eaLnBrk="1" hangingPunct="1">
              <a:lnSpc>
                <a:spcPct val="93000"/>
              </a:lnSpc>
              <a:spcBef>
                <a:spcPct val="50000"/>
              </a:spcBef>
              <a:buClr>
                <a:srgbClr val="000000"/>
              </a:buClr>
              <a:buSzPct val="100000"/>
            </a:pPr>
            <a:r>
              <a:rPr lang="en-US" sz="1500">
                <a:solidFill>
                  <a:srgbClr val="996600"/>
                </a:solidFill>
                <a:latin typeface="Arial Narrow" pitchFamily="34" charset="0"/>
                <a:ea typeface="Lucida Sans Unicode" pitchFamily="34" charset="0"/>
                <a:cs typeface="Lucida Sans Unicode" pitchFamily="34" charset="0"/>
              </a:rPr>
              <a:t>FISHING grounds</a:t>
            </a:r>
          </a:p>
        </p:txBody>
      </p:sp>
      <p:pic>
        <p:nvPicPr>
          <p:cNvPr id="103430" name="Picture 4" descr="GFN_primary photo highres.jpg"/>
          <p:cNvPicPr>
            <a:picLocks noChangeAspect="1"/>
          </p:cNvPicPr>
          <p:nvPr/>
        </p:nvPicPr>
        <p:blipFill>
          <a:blip r:embed="rId4" cstate="print"/>
          <a:srcRect/>
          <a:stretch>
            <a:fillRect/>
          </a:stretch>
        </p:blipFill>
        <p:spPr bwMode="auto">
          <a:xfrm>
            <a:off x="228600" y="914400"/>
            <a:ext cx="2286000" cy="977900"/>
          </a:xfrm>
          <a:prstGeom prst="rect">
            <a:avLst/>
          </a:prstGeom>
          <a:noFill/>
          <a:ln w="9525">
            <a:noFill/>
            <a:miter lim="800000"/>
            <a:headEnd/>
            <a:tailEnd/>
          </a:ln>
        </p:spPr>
      </p:pic>
      <p:sp>
        <p:nvSpPr>
          <p:cNvPr id="7" name="Text Box 4"/>
          <p:cNvSpPr txBox="1">
            <a:spLocks noChangeArrowheads="1"/>
          </p:cNvSpPr>
          <p:nvPr/>
        </p:nvSpPr>
        <p:spPr bwMode="auto">
          <a:xfrm>
            <a:off x="3992880" y="1935480"/>
            <a:ext cx="2667000" cy="306803"/>
          </a:xfrm>
          <a:prstGeom prst="rect">
            <a:avLst/>
          </a:prstGeom>
          <a:solidFill>
            <a:schemeClr val="bg1"/>
          </a:solidFill>
          <a:ln w="9525">
            <a:noFill/>
            <a:miter lim="800000"/>
            <a:headEnd/>
            <a:tailEnd/>
          </a:ln>
        </p:spPr>
        <p:txBody>
          <a:bodyPr wrap="square" lIns="91238" tIns="45619" rIns="91238" bIns="45619">
            <a:spAutoFit/>
          </a:bodyPr>
          <a:lstStyle/>
          <a:p>
            <a:pPr algn="l" defTabSz="912767" eaLnBrk="1" hangingPunct="1">
              <a:lnSpc>
                <a:spcPct val="93000"/>
              </a:lnSpc>
              <a:spcBef>
                <a:spcPct val="50000"/>
              </a:spcBef>
              <a:buClr>
                <a:srgbClr val="000000"/>
              </a:buClr>
              <a:buSzPct val="100000"/>
            </a:pPr>
            <a:r>
              <a:rPr lang="en-US" sz="1500" dirty="0" smtClean="0">
                <a:solidFill>
                  <a:srgbClr val="996600"/>
                </a:solidFill>
                <a:latin typeface="Arial Narrow" pitchFamily="34" charset="0"/>
                <a:ea typeface="Lucida Sans Unicode" pitchFamily="34" charset="0"/>
                <a:cs typeface="Lucida Sans Unicode" pitchFamily="34" charset="0"/>
              </a:rPr>
              <a:t>FOREST PRODUCT footprint</a:t>
            </a:r>
            <a:endParaRPr lang="en-US" sz="1500" dirty="0">
              <a:solidFill>
                <a:srgbClr val="996600"/>
              </a:solidFill>
              <a:latin typeface="Arial Narrow" pitchFamily="34" charset="0"/>
              <a:ea typeface="Lucida Sans Unicode" pitchFamily="34" charset="0"/>
              <a:cs typeface="Lucida Sans Unicode" pitchFamily="34" charset="0"/>
            </a:endParaRPr>
          </a:p>
        </p:txBody>
      </p:sp>
      <p:sp>
        <p:nvSpPr>
          <p:cNvPr id="8" name="Text Box 9"/>
          <p:cNvSpPr txBox="1">
            <a:spLocks noChangeArrowheads="1"/>
          </p:cNvSpPr>
          <p:nvPr/>
        </p:nvSpPr>
        <p:spPr bwMode="auto">
          <a:xfrm>
            <a:off x="8588487" y="6328866"/>
            <a:ext cx="555513"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a:solidFill>
                  <a:srgbClr val="000099"/>
                </a:solidFill>
              </a:rPr>
              <a:pPr>
                <a:spcBef>
                  <a:spcPct val="50000"/>
                </a:spcBef>
              </a:pPr>
              <a:t>9</a:t>
            </a:fld>
            <a:endParaRPr lang="en-US" sz="2900" dirty="0">
              <a:solidFill>
                <a:srgbClr val="000099"/>
              </a:solidFill>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921</TotalTime>
  <Words>2663</Words>
  <Application>Microsoft Macintosh PowerPoint</Application>
  <PresentationFormat>On-screen Show (4:3)</PresentationFormat>
  <Paragraphs>359</Paragraphs>
  <Slides>33</Slides>
  <Notes>33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Footprint Futures: Part 1</vt:lpstr>
      <vt:lpstr>Today’s Theme:  “What is our ideal demand on the biosphere?”</vt:lpstr>
      <vt:lpstr>What Physical Factor Is Most  Limiting for the Human Economy?</vt:lpstr>
      <vt:lpstr>PowerPoint Presentation</vt:lpstr>
      <vt:lpstr>What is the “limiting factor” for the human economy?</vt:lpstr>
      <vt:lpstr>Does the human economy have to operate within the planet’s material (renewable) constraints?</vt:lpstr>
      <vt:lpstr>Biocapacity (or how farmers see the world)</vt:lpstr>
      <vt:lpstr>Why Biocapacity?</vt:lpstr>
      <vt:lpstr>PowerPoint Presentation</vt:lpstr>
      <vt:lpstr>Footprint and Biocapacity Accounting</vt:lpstr>
      <vt:lpstr>PowerPoint Presentation</vt:lpstr>
      <vt:lpstr>Why global hectares?</vt:lpstr>
      <vt:lpstr>PowerPoint Presentation</vt:lpstr>
      <vt:lpstr>PowerPoint Presentation</vt:lpstr>
      <vt:lpstr>PowerPoint Presentation</vt:lpstr>
      <vt:lpstr>PowerPoint Presentation</vt:lpstr>
      <vt:lpstr>PowerPoint Presentation</vt:lpstr>
      <vt:lpstr>PowerPoint Presentation</vt:lpstr>
      <vt:lpstr>   Dilemma:</vt:lpstr>
      <vt:lpstr>Measuring “sustainable development” </vt:lpstr>
      <vt:lpstr>PowerPoint Presentation</vt:lpstr>
      <vt:lpstr>PowerPoint Presentation</vt:lpstr>
      <vt:lpstr>PowerPoint Presentation</vt:lpstr>
      <vt:lpstr>PowerPoint Presentation</vt:lpstr>
      <vt:lpstr>Questions?</vt:lpstr>
      <vt:lpstr>Discuss with your neighbor:</vt:lpstr>
      <vt:lpstr>Assignment: </vt:lpstr>
      <vt:lpstr>PowerPoint Presentation</vt:lpstr>
      <vt:lpstr>PowerPoint Presentation</vt:lpstr>
      <vt:lpstr>PowerPoint Presentation</vt:lpstr>
      <vt:lpstr>PowerPoint Presentation</vt:lpstr>
      <vt:lpstr>Assignment: </vt:lpstr>
      <vt:lpstr>Questions?  </vt:lpstr>
    </vt:vector>
  </TitlesOfParts>
  <Company>Global Footprint Network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Mathis Wackernagel</dc:creator>
  <cp:lastModifiedBy>Sam Chamberlain</cp:lastModifiedBy>
  <cp:revision>18</cp:revision>
  <dcterms:created xsi:type="dcterms:W3CDTF">2014-11-25T19:38:00Z</dcterms:created>
  <dcterms:modified xsi:type="dcterms:W3CDTF">2015-10-02T15:29:39Z</dcterms:modified>
</cp:coreProperties>
</file>