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2"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326" autoAdjust="0"/>
  </p:normalViewPr>
  <p:slideViewPr>
    <p:cSldViewPr showGuides="1">
      <p:cViewPr varScale="1">
        <p:scale>
          <a:sx n="47" d="100"/>
          <a:sy n="47" d="100"/>
        </p:scale>
        <p:origin x="-1962" y="-96"/>
      </p:cViewPr>
      <p:guideLst>
        <p:guide orient="horz" pos="2160"/>
        <p:guide pos="2880"/>
      </p:guideLst>
    </p:cSldViewPr>
  </p:slideViewPr>
  <p:notesTextViewPr>
    <p:cViewPr>
      <p:scale>
        <a:sx n="100" d="100"/>
        <a:sy n="100" d="100"/>
      </p:scale>
      <p:origin x="0" y="0"/>
    </p:cViewPr>
  </p:notesTextViewPr>
  <p:notesViewPr>
    <p:cSldViewPr showGuides="1">
      <p:cViewPr varScale="1">
        <p:scale>
          <a:sx n="52" d="100"/>
          <a:sy n="52" d="100"/>
        </p:scale>
        <p:origin x="-2844"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D951C1-34F0-4BE6-A01C-50156B377825}" type="datetimeFigureOut">
              <a:rPr lang="en-US" smtClean="0"/>
              <a:pPr/>
              <a:t>11/23/2014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93C517-7DC7-4C04-B55B-30111CFA5D5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Next week, we will dive into sustainability implications for societies and economies. This</a:t>
            </a:r>
            <a:r>
              <a:rPr lang="en-US" sz="1200" kern="1200" baseline="0" dirty="0" smtClean="0">
                <a:solidFill>
                  <a:schemeClr val="tx1"/>
                </a:solidFill>
                <a:latin typeface="+mn-lt"/>
                <a:ea typeface="+mn-ea"/>
                <a:cs typeface="+mn-cs"/>
              </a:rPr>
              <a:t> last module called “Footprint Futures” will span over two classes, and t</a:t>
            </a:r>
            <a:r>
              <a:rPr lang="en-US" sz="1200" kern="1200" dirty="0" smtClean="0">
                <a:solidFill>
                  <a:schemeClr val="tx1"/>
                </a:solidFill>
                <a:latin typeface="+mn-lt"/>
                <a:ea typeface="+mn-ea"/>
                <a:cs typeface="+mn-cs"/>
              </a:rPr>
              <a:t>here will be an assignment that will be graded.  “Footprint Futures” is a new module, that we have designed together with Global Footprint Network. It should also be a lot of fun, and will challenge your creativity.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will also want your frank feedback, because you</a:t>
            </a:r>
            <a:r>
              <a:rPr lang="en-US" sz="1200" kern="1200" baseline="0" dirty="0" smtClean="0">
                <a:solidFill>
                  <a:schemeClr val="tx1"/>
                </a:solidFill>
                <a:latin typeface="+mn-lt"/>
                <a:ea typeface="+mn-ea"/>
                <a:cs typeface="+mn-cs"/>
              </a:rPr>
              <a:t> are the first class ever to do this module.</a:t>
            </a:r>
            <a:endParaRPr lang="en-US" dirty="0"/>
          </a:p>
        </p:txBody>
      </p:sp>
      <p:sp>
        <p:nvSpPr>
          <p:cNvPr id="4" name="Slide Number Placeholder 3"/>
          <p:cNvSpPr>
            <a:spLocks noGrp="1"/>
          </p:cNvSpPr>
          <p:nvPr>
            <p:ph type="sldNum" sz="quarter" idx="10"/>
          </p:nvPr>
        </p:nvSpPr>
        <p:spPr/>
        <p:txBody>
          <a:bodyPr/>
          <a:lstStyle/>
          <a:p>
            <a:fld id="{9693C517-7DC7-4C04-B55B-30111CFA5D5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Module Theme: Humanity’s Physical Metabolism and Sustainability</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This module is exploring the sustainability dilemma for human economies –  as WWF, </a:t>
            </a:r>
            <a:r>
              <a:rPr lang="en-US" sz="1200" kern="1200" dirty="0" err="1" smtClean="0">
                <a:solidFill>
                  <a:schemeClr val="tx1"/>
                </a:solidFill>
                <a:latin typeface="+mn-lt"/>
                <a:ea typeface="+mn-ea"/>
                <a:cs typeface="+mn-cs"/>
              </a:rPr>
              <a:t>IUCN</a:t>
            </a:r>
            <a:r>
              <a:rPr lang="en-US" sz="1200" kern="1200" dirty="0" smtClean="0">
                <a:solidFill>
                  <a:schemeClr val="tx1"/>
                </a:solidFill>
                <a:latin typeface="+mn-lt"/>
                <a:ea typeface="+mn-ea"/>
                <a:cs typeface="+mn-cs"/>
              </a:rPr>
              <a:t> and UNEP defined it: “improving the quality of human life while living within the carrying capacity of supporting ecosystems.”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module consists of a student-driven exploration into what the optimal scale is for a national economy – working with real country examples. There is no right answer – the only goal is to generate a serious inquiry, and seed interest, in one of the most significant conundrums of the 21</a:t>
            </a:r>
            <a:r>
              <a:rPr lang="en-US" sz="1200" kern="1200" baseline="30000" dirty="0" smtClean="0">
                <a:solidFill>
                  <a:schemeClr val="tx1"/>
                </a:solidFill>
                <a:latin typeface="+mn-lt"/>
                <a:ea typeface="+mn-ea"/>
                <a:cs typeface="+mn-cs"/>
              </a:rPr>
              <a:t>st</a:t>
            </a:r>
            <a:r>
              <a:rPr lang="en-US" sz="1200" kern="1200" dirty="0" smtClean="0">
                <a:solidFill>
                  <a:schemeClr val="tx1"/>
                </a:solidFill>
                <a:latin typeface="+mn-lt"/>
                <a:ea typeface="+mn-ea"/>
                <a:cs typeface="+mn-cs"/>
              </a:rPr>
              <a:t> century: how to live well for generations, on a materially constrained planet.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9693C517-7DC7-4C04-B55B-30111CFA5D5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the structure for the last week of</a:t>
            </a:r>
            <a:r>
              <a:rPr lang="en-US" baseline="0" dirty="0" smtClean="0"/>
              <a:t> this</a:t>
            </a:r>
            <a:r>
              <a:rPr lang="en-US" dirty="0" smtClean="0"/>
              <a:t> course – it will be dedicated to this Footprint Futures module.</a:t>
            </a:r>
          </a:p>
          <a:p>
            <a:endParaRPr lang="en-US" dirty="0" smtClean="0"/>
          </a:p>
          <a:p>
            <a:r>
              <a:rPr lang="en-US" dirty="0" smtClean="0"/>
              <a:t>Next week, there will be a light assignment that will be graded. It should not take you more than 40 minutes, and you can do it alone or in groups of up to 3 students, as you wish. The</a:t>
            </a:r>
            <a:r>
              <a:rPr lang="en-US" baseline="0" dirty="0" smtClean="0"/>
              <a:t> assignment</a:t>
            </a:r>
            <a:r>
              <a:rPr lang="en-US" dirty="0" smtClean="0"/>
              <a:t> will be</a:t>
            </a:r>
            <a:r>
              <a:rPr lang="en-US" baseline="0" dirty="0" smtClean="0"/>
              <a:t> handed out on Dec 1. We expect a draft version on Dec 3. The final version has to be submitted electronically by 8 pm on December 4.</a:t>
            </a:r>
            <a:endParaRPr lang="en-US" dirty="0"/>
          </a:p>
        </p:txBody>
      </p:sp>
      <p:sp>
        <p:nvSpPr>
          <p:cNvPr id="4" name="Slide Number Placeholder 3"/>
          <p:cNvSpPr>
            <a:spLocks noGrp="1"/>
          </p:cNvSpPr>
          <p:nvPr>
            <p:ph type="sldNum" sz="quarter" idx="10"/>
          </p:nvPr>
        </p:nvSpPr>
        <p:spPr/>
        <p:txBody>
          <a:bodyPr/>
          <a:lstStyle/>
          <a:p>
            <a:fld id="{9693C517-7DC7-4C04-B55B-30111CFA5D5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Pretest.</a:t>
            </a:r>
            <a:r>
              <a:rPr lang="en-US" sz="1200" kern="1200" dirty="0" smtClean="0">
                <a:solidFill>
                  <a:schemeClr val="tx1"/>
                </a:solidFill>
                <a:latin typeface="+mn-lt"/>
                <a:ea typeface="+mn-ea"/>
                <a:cs typeface="+mn-cs"/>
              </a:rPr>
              <a:t> (2 min)</a:t>
            </a:r>
          </a:p>
          <a:p>
            <a:r>
              <a:rPr lang="en-US" sz="1200" kern="1200" dirty="0" smtClean="0">
                <a:solidFill>
                  <a:schemeClr val="tx1"/>
                </a:solidFill>
                <a:latin typeface="+mn-lt"/>
                <a:ea typeface="+mn-ea"/>
                <a:cs typeface="+mn-cs"/>
              </a:rPr>
              <a:t>Class Survey to understand where students’ are at. </a:t>
            </a:r>
          </a:p>
          <a:p>
            <a:r>
              <a:rPr lang="en-US" sz="1200" kern="1200" dirty="0" smtClean="0">
                <a:solidFill>
                  <a:schemeClr val="tx1"/>
                </a:solidFill>
                <a:latin typeface="+mn-lt"/>
                <a:ea typeface="+mn-ea"/>
                <a:cs typeface="+mn-cs"/>
              </a:rPr>
              <a:t>What do you think about the following statement: </a:t>
            </a:r>
            <a:r>
              <a:rPr lang="en-US" sz="1200" b="1" i="1" kern="1200" dirty="0" smtClean="0">
                <a:solidFill>
                  <a:schemeClr val="tx1"/>
                </a:solidFill>
                <a:latin typeface="+mn-lt"/>
                <a:ea typeface="+mn-ea"/>
                <a:cs typeface="+mn-cs"/>
              </a:rPr>
              <a:t>Everything we do depends on nature.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Take a minute to choose your answer. </a:t>
            </a:r>
          </a:p>
          <a:p>
            <a:r>
              <a:rPr lang="en-US" sz="1200" kern="1200" dirty="0" smtClean="0">
                <a:solidFill>
                  <a:schemeClr val="tx1"/>
                </a:solidFill>
                <a:latin typeface="+mn-lt"/>
                <a:ea typeface="+mn-ea"/>
                <a:cs typeface="+mn-cs"/>
              </a:rPr>
              <a:t>Let’s collage the votes as you are raising your hands: </a:t>
            </a:r>
          </a:p>
          <a:p>
            <a:pPr marL="228600" lvl="0" indent="-228600">
              <a:buFont typeface="+mj-lt"/>
              <a:buAutoNum type="alphaLcParenR"/>
            </a:pPr>
            <a:r>
              <a:rPr lang="en-US" sz="1200" kern="1200" dirty="0" smtClean="0">
                <a:solidFill>
                  <a:schemeClr val="tx1"/>
                </a:solidFill>
                <a:latin typeface="+mn-lt"/>
                <a:ea typeface="+mn-ea"/>
                <a:cs typeface="+mn-cs"/>
              </a:rPr>
              <a:t>Not true </a:t>
            </a:r>
          </a:p>
          <a:p>
            <a:pPr marL="228600" lvl="0" indent="-228600">
              <a:buFont typeface="+mj-lt"/>
              <a:buAutoNum type="alphaLcParenR"/>
            </a:pPr>
            <a:r>
              <a:rPr lang="en-US" sz="1200" kern="1200" dirty="0" smtClean="0">
                <a:solidFill>
                  <a:schemeClr val="tx1"/>
                </a:solidFill>
                <a:latin typeface="+mn-lt"/>
                <a:ea typeface="+mn-ea"/>
                <a:cs typeface="+mn-cs"/>
              </a:rPr>
              <a:t>Sometimes true</a:t>
            </a:r>
          </a:p>
          <a:p>
            <a:pPr marL="228600" lvl="0" indent="-228600">
              <a:buFont typeface="+mj-lt"/>
              <a:buAutoNum type="alphaLcParenR"/>
            </a:pPr>
            <a:r>
              <a:rPr lang="en-US" sz="1200" kern="1200" dirty="0" smtClean="0">
                <a:solidFill>
                  <a:schemeClr val="tx1"/>
                </a:solidFill>
                <a:latin typeface="+mn-lt"/>
                <a:ea typeface="+mn-ea"/>
                <a:cs typeface="+mn-cs"/>
              </a:rPr>
              <a:t>Nearly always true</a:t>
            </a:r>
          </a:p>
          <a:p>
            <a:pPr marL="228600" lvl="0" indent="-228600">
              <a:buFont typeface="+mj-lt"/>
              <a:buAutoNum type="alphaLcParenR"/>
            </a:pPr>
            <a:r>
              <a:rPr lang="en-US" sz="1200" kern="1200" dirty="0" smtClean="0">
                <a:solidFill>
                  <a:schemeClr val="tx1"/>
                </a:solidFill>
                <a:latin typeface="+mn-lt"/>
                <a:ea typeface="+mn-ea"/>
                <a:cs typeface="+mn-cs"/>
              </a:rPr>
              <a:t>100% true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Count hands and record distribution of responses from the class on blackboard.</a:t>
            </a:r>
          </a:p>
          <a:p>
            <a:endParaRPr lang="en-US" dirty="0"/>
          </a:p>
        </p:txBody>
      </p:sp>
      <p:sp>
        <p:nvSpPr>
          <p:cNvPr id="4" name="Slide Number Placeholder 3"/>
          <p:cNvSpPr>
            <a:spLocks noGrp="1"/>
          </p:cNvSpPr>
          <p:nvPr>
            <p:ph type="sldNum" sz="quarter" idx="10"/>
          </p:nvPr>
        </p:nvSpPr>
        <p:spPr/>
        <p:txBody>
          <a:bodyPr/>
          <a:lstStyle/>
          <a:p>
            <a:fld id="{9693C517-7DC7-4C04-B55B-30111CFA5D5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7 minutes: Mini In-Class Assignment during prep-class class: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To what extent have human economies been materially constrained? </a:t>
            </a:r>
          </a:p>
          <a:p>
            <a:r>
              <a:rPr lang="en-US" sz="1200" kern="1200" dirty="0" smtClean="0">
                <a:solidFill>
                  <a:schemeClr val="tx1"/>
                </a:solidFill>
                <a:latin typeface="+mn-lt"/>
                <a:ea typeface="+mn-ea"/>
                <a:cs typeface="+mn-cs"/>
              </a:rPr>
              <a:t>Identify and write down 1, 2 or more examples on your won. Try to identify your most powerful examples of where limits reduced possibilities? (within 3 minutes). </a:t>
            </a:r>
          </a:p>
          <a:p>
            <a:r>
              <a:rPr lang="en-US" sz="1200" kern="1200" dirty="0" smtClean="0">
                <a:solidFill>
                  <a:schemeClr val="tx1"/>
                </a:solidFill>
                <a:latin typeface="+mn-lt"/>
                <a:ea typeface="+mn-ea"/>
                <a:cs typeface="+mn-cs"/>
              </a:rPr>
              <a:t>Share examples with your neighbor (2 minutes)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2 minutes: Collect examples through pop-corn and record on blackboard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you need to prompt</a:t>
            </a:r>
            <a:r>
              <a:rPr lang="en-US" sz="1200" kern="1200" baseline="0" dirty="0" smtClean="0">
                <a:solidFill>
                  <a:schemeClr val="tx1"/>
                </a:solidFill>
                <a:latin typeface="+mn-lt"/>
                <a:ea typeface="+mn-ea"/>
                <a:cs typeface="+mn-cs"/>
              </a:rPr>
              <a:t> discussion - </a:t>
            </a:r>
            <a:r>
              <a:rPr lang="en-US" sz="1200" kern="1200" dirty="0" smtClean="0">
                <a:solidFill>
                  <a:schemeClr val="tx1"/>
                </a:solidFill>
                <a:latin typeface="+mn-lt"/>
                <a:ea typeface="+mn-ea"/>
                <a:cs typeface="+mn-cs"/>
              </a:rPr>
              <a:t>examples could be: Apollo 13, Switzerland (and many other countries) in WWII  - food rationing, famines, Easter Island, oil crisis 1973 – link to economic performance, oil (2008-2014?), Water for a city and even more for agriculture (</a:t>
            </a:r>
            <a:r>
              <a:rPr lang="en-US" sz="1200" kern="1200" dirty="0" err="1" smtClean="0">
                <a:solidFill>
                  <a:schemeClr val="tx1"/>
                </a:solidFill>
                <a:latin typeface="+mn-lt"/>
                <a:ea typeface="+mn-ea"/>
                <a:cs typeface="+mn-cs"/>
              </a:rPr>
              <a:t>Saana</a:t>
            </a:r>
            <a:r>
              <a:rPr lang="en-US" sz="1200" kern="1200" dirty="0" smtClean="0">
                <a:solidFill>
                  <a:schemeClr val="tx1"/>
                </a:solidFill>
                <a:latin typeface="+mn-lt"/>
                <a:ea typeface="+mn-ea"/>
                <a:cs typeface="+mn-cs"/>
              </a:rPr>
              <a:t>-capital of Yemen, California in drought losing agricultural productivity, Ogallala in Texas becoming so drained that agriculture becomes impossible), CO2 accumulation in the atmosphere – longer term impacts, fisheries collapse, pandemics (pop-density, hygiene, high interconnectedness). </a:t>
            </a:r>
          </a:p>
          <a:p>
            <a:endParaRPr lang="en-US" dirty="0"/>
          </a:p>
        </p:txBody>
      </p:sp>
      <p:sp>
        <p:nvSpPr>
          <p:cNvPr id="4" name="Slide Number Placeholder 3"/>
          <p:cNvSpPr>
            <a:spLocks noGrp="1"/>
          </p:cNvSpPr>
          <p:nvPr>
            <p:ph type="sldNum" sz="quarter" idx="10"/>
          </p:nvPr>
        </p:nvSpPr>
        <p:spPr/>
        <p:txBody>
          <a:bodyPr/>
          <a:lstStyle/>
          <a:p>
            <a:fld id="{9693C517-7DC7-4C04-B55B-30111CFA5D57}"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kern="1200" dirty="0" smtClean="0">
                <a:solidFill>
                  <a:schemeClr val="tx1"/>
                </a:solidFill>
                <a:latin typeface="+mn-lt"/>
                <a:ea typeface="+mn-ea"/>
                <a:cs typeface="+mn-cs"/>
              </a:rPr>
              <a:t>Make two bets and explain or argue for your choice in one paragraph</a:t>
            </a:r>
            <a:r>
              <a:rPr lang="en-US"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is due Dec 1. We will ask you at beginning of class to declare </a:t>
            </a:r>
            <a:r>
              <a:rPr lang="en-US" sz="1200" kern="1200" baseline="0" smtClean="0">
                <a:solidFill>
                  <a:schemeClr val="tx1"/>
                </a:solidFill>
                <a:latin typeface="+mn-lt"/>
                <a:ea typeface="+mn-ea"/>
                <a:cs typeface="+mn-cs"/>
              </a:rPr>
              <a:t>your percentages.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should not take you more than 15 minutes. </a:t>
            </a:r>
          </a:p>
          <a:p>
            <a:r>
              <a:rPr lang="en-US" sz="1200" b="1" kern="1200" dirty="0" smtClean="0">
                <a:solidFill>
                  <a:schemeClr val="tx1"/>
                </a:solidFill>
                <a:latin typeface="+mn-lt"/>
                <a:ea typeface="+mn-ea"/>
                <a:cs typeface="+mn-cs"/>
              </a:rPr>
              <a:t>Consider to what extent economies can escape their physical constraints.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Here are the two betting questions: </a:t>
            </a:r>
          </a:p>
          <a:p>
            <a:endParaRPr lang="en-US" sz="1200" kern="1200" dirty="0" smtClean="0">
              <a:solidFill>
                <a:schemeClr val="tx1"/>
              </a:solidFill>
              <a:latin typeface="+mn-lt"/>
              <a:ea typeface="+mn-ea"/>
              <a:cs typeface="+mn-cs"/>
            </a:endParaRPr>
          </a:p>
          <a:p>
            <a:pPr marL="228600" lvl="0" indent="-228600">
              <a:buFont typeface="+mj-lt"/>
              <a:buAutoNum type="arabicPeriod"/>
            </a:pPr>
            <a:r>
              <a:rPr lang="en-US" sz="1200" kern="1200" dirty="0" smtClean="0">
                <a:solidFill>
                  <a:schemeClr val="tx1"/>
                </a:solidFill>
                <a:latin typeface="+mn-lt"/>
                <a:ea typeface="+mn-ea"/>
                <a:cs typeface="+mn-cs"/>
              </a:rPr>
              <a:t>According to you, what is the likelihood (percentage) that humanity over the next 50 years will be able to fully decouple from its dependence on nature? In other words, what is the percentage likelihood, in your view, that the human economy (or generating economic value) can be fully decoupled from ecosystem productivity within 50 years? (i.e., that healthy ecosystems will not be a precondition for economic and societal thriving?)</a:t>
            </a:r>
          </a:p>
          <a:p>
            <a:pPr marL="228600" lvl="0" indent="-228600">
              <a:buFont typeface="+mj-lt"/>
              <a:buAutoNum type="arabicPeriod"/>
            </a:pPr>
            <a:r>
              <a:rPr lang="en-US" sz="1200" kern="1200" dirty="0" smtClean="0">
                <a:solidFill>
                  <a:schemeClr val="tx1"/>
                </a:solidFill>
                <a:latin typeface="+mn-lt"/>
                <a:ea typeface="+mn-ea"/>
                <a:cs typeface="+mn-cs"/>
              </a:rPr>
              <a:t>According to you, what is the likelihood (percentage) that humanity will be able to reduce its demand on the planet to a level </a:t>
            </a:r>
            <a:r>
              <a:rPr lang="en-US" sz="1200" b="1" kern="1200" dirty="0" smtClean="0">
                <a:solidFill>
                  <a:schemeClr val="tx1"/>
                </a:solidFill>
                <a:latin typeface="+mn-lt"/>
                <a:ea typeface="+mn-ea"/>
                <a:cs typeface="+mn-cs"/>
              </a:rPr>
              <a:t>that is well within ecological limits </a:t>
            </a:r>
            <a:r>
              <a:rPr lang="en-US" sz="1200" kern="1200" dirty="0" smtClean="0">
                <a:solidFill>
                  <a:schemeClr val="tx1"/>
                </a:solidFill>
                <a:latin typeface="+mn-lt"/>
                <a:ea typeface="+mn-ea"/>
                <a:cs typeface="+mn-cs"/>
              </a:rPr>
              <a:t>within the next 50 years </a:t>
            </a:r>
            <a:r>
              <a:rPr lang="en-US" sz="1200" b="1" kern="1200" dirty="0" smtClean="0">
                <a:solidFill>
                  <a:schemeClr val="tx1"/>
                </a:solidFill>
                <a:latin typeface="+mn-lt"/>
                <a:ea typeface="+mn-ea"/>
                <a:cs typeface="+mn-cs"/>
              </a:rPr>
              <a:t>without feeling a loss in wellbeing</a:t>
            </a:r>
            <a:r>
              <a:rPr lang="en-US" sz="1200" kern="1200" dirty="0" smtClean="0">
                <a:solidFill>
                  <a:schemeClr val="tx1"/>
                </a:solidFill>
                <a:latin typeface="+mn-lt"/>
                <a:ea typeface="+mn-ea"/>
                <a:cs typeface="+mn-cs"/>
              </a:rPr>
              <a:t>?</a:t>
            </a:r>
          </a:p>
          <a:p>
            <a:endParaRPr lang="en-US" dirty="0" smtClean="0"/>
          </a:p>
          <a:p>
            <a:r>
              <a:rPr lang="en-US" sz="1200" kern="1200" dirty="0" smtClean="0">
                <a:solidFill>
                  <a:schemeClr val="tx1"/>
                </a:solidFill>
                <a:latin typeface="+mn-lt"/>
                <a:ea typeface="+mn-ea"/>
                <a:cs typeface="+mn-cs"/>
              </a:rPr>
              <a:t>If you need more input, here some sources that are concerned about ecosystem health and its implication for human wellbeing: Millennium Ecosystem Assessment (2005), Planetary Boundaries (Rockström et al. 2009). Here are some sources of people who think we can sufficiently decouple (Weizsäcker and Lovins–Factor Four, UNEP Resource Panel). Yet other sources  assume we can fully decouple, starting with the Breakthrough Institute (for instance their perspective on Rebound Effect, and banking on nuclear power, Matt Ridley the rational optimist – his recent WSJ articles), Peter </a:t>
            </a:r>
            <a:r>
              <a:rPr lang="en-US" sz="1200" kern="1200" dirty="0" err="1" smtClean="0">
                <a:solidFill>
                  <a:schemeClr val="tx1"/>
                </a:solidFill>
                <a:latin typeface="+mn-lt"/>
                <a:ea typeface="+mn-ea"/>
                <a:cs typeface="+mn-cs"/>
              </a:rPr>
              <a:t>Diamandis</a:t>
            </a:r>
            <a:r>
              <a:rPr lang="en-US" sz="1200" kern="1200" dirty="0" smtClean="0">
                <a:solidFill>
                  <a:schemeClr val="tx1"/>
                </a:solidFill>
                <a:latin typeface="+mn-lt"/>
                <a:ea typeface="+mn-ea"/>
                <a:cs typeface="+mn-cs"/>
              </a:rPr>
              <a:t> (Abundance), </a:t>
            </a:r>
            <a:r>
              <a:rPr lang="en-US" sz="1200" kern="1200" dirty="0" err="1" smtClean="0">
                <a:solidFill>
                  <a:schemeClr val="tx1"/>
                </a:solidFill>
                <a:latin typeface="+mn-lt"/>
                <a:ea typeface="+mn-ea"/>
                <a:cs typeface="+mn-cs"/>
              </a:rPr>
              <a:t>Kurzweil</a:t>
            </a:r>
            <a:r>
              <a:rPr lang="en-US" sz="1200" kern="1200" dirty="0" smtClean="0">
                <a:solidFill>
                  <a:schemeClr val="tx1"/>
                </a:solidFill>
                <a:latin typeface="+mn-lt"/>
                <a:ea typeface="+mn-ea"/>
                <a:cs typeface="+mn-cs"/>
              </a:rPr>
              <a:t> (The singularity is near) </a:t>
            </a:r>
          </a:p>
          <a:p>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handout for the mini assignment offers more background</a:t>
            </a:r>
            <a:r>
              <a:rPr lang="en-US" sz="1200" i="1" kern="1200" baseline="0" dirty="0" smtClean="0">
                <a:solidFill>
                  <a:schemeClr val="tx1"/>
                </a:solidFill>
                <a:latin typeface="+mn-lt"/>
                <a:ea typeface="+mn-ea"/>
                <a:cs typeface="+mn-cs"/>
              </a:rPr>
              <a:t> and l</a:t>
            </a:r>
            <a:r>
              <a:rPr lang="en-US" sz="1200" i="1" kern="1200" dirty="0" smtClean="0">
                <a:solidFill>
                  <a:schemeClr val="tx1"/>
                </a:solidFill>
                <a:latin typeface="+mn-lt"/>
                <a:ea typeface="+mn-ea"/>
                <a:cs typeface="+mn-cs"/>
              </a:rPr>
              <a:t>inks to some easy introductions</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Note: This assignment will not be graded, but it gets you ready for next week’s work.</a:t>
            </a:r>
          </a:p>
          <a:p>
            <a:endParaRPr lang="en-US" dirty="0"/>
          </a:p>
        </p:txBody>
      </p:sp>
      <p:sp>
        <p:nvSpPr>
          <p:cNvPr id="4" name="Slide Number Placeholder 3"/>
          <p:cNvSpPr>
            <a:spLocks noGrp="1"/>
          </p:cNvSpPr>
          <p:nvPr>
            <p:ph type="sldNum" sz="quarter" idx="10"/>
          </p:nvPr>
        </p:nvSpPr>
        <p:spPr/>
        <p:txBody>
          <a:bodyPr/>
          <a:lstStyle/>
          <a:p>
            <a:fld id="{9693C517-7DC7-4C04-B55B-30111CFA5D57}"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4824F0-A09E-4755-9DBC-B1BEB1420281}"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7BC3-52CC-4597-A320-4ADE327FED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24F0-A09E-4755-9DBC-B1BEB1420281}" type="datetimeFigureOut">
              <a:rPr lang="en-US" smtClean="0"/>
              <a:pPr/>
              <a:t>11/23/2014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CE7BC3-52CC-4597-A320-4ADE327FED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Footprint Futures</a:t>
            </a:r>
            <a:endParaRPr lang="en-US" dirty="0"/>
          </a:p>
        </p:txBody>
      </p:sp>
      <p:sp>
        <p:nvSpPr>
          <p:cNvPr id="3" name="Subtitle 2"/>
          <p:cNvSpPr>
            <a:spLocks noGrp="1"/>
          </p:cNvSpPr>
          <p:nvPr>
            <p:ph type="subTitle" idx="1"/>
          </p:nvPr>
        </p:nvSpPr>
        <p:spPr/>
        <p:txBody>
          <a:bodyPr/>
          <a:lstStyle/>
          <a:p>
            <a:r>
              <a:rPr lang="en-US" dirty="0" smtClean="0"/>
              <a:t>Collaboration between </a:t>
            </a:r>
            <a:br>
              <a:rPr lang="en-US" dirty="0" smtClean="0"/>
            </a:br>
            <a:r>
              <a:rPr lang="en-US" dirty="0" smtClean="0"/>
              <a:t>Cornell University and </a:t>
            </a:r>
            <a:br>
              <a:rPr lang="en-US" dirty="0" smtClean="0"/>
            </a:br>
            <a:r>
              <a:rPr lang="en-US" dirty="0" smtClean="0"/>
              <a:t>Global Footprint Network </a:t>
            </a:r>
          </a:p>
          <a:p>
            <a:endParaRPr lang="en-US" dirty="0"/>
          </a:p>
        </p:txBody>
      </p:sp>
      <p:pic>
        <p:nvPicPr>
          <p:cNvPr id="4" name="Picture 3" descr="Z:\Communications Dept\BRANDING\logos\Logos_w_TM\GIF files_for web\GFN_horiz_r.gif"/>
          <p:cNvPicPr/>
          <p:nvPr/>
        </p:nvPicPr>
        <p:blipFill>
          <a:blip r:embed="rId3" cstate="print"/>
          <a:srcRect/>
          <a:stretch>
            <a:fillRect/>
          </a:stretch>
        </p:blipFill>
        <p:spPr bwMode="auto">
          <a:xfrm>
            <a:off x="304800" y="5791200"/>
            <a:ext cx="2057400" cy="90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Sustainability of the Human Metabolism</a:t>
            </a:r>
            <a:endParaRPr lang="en-US" dirty="0"/>
          </a:p>
        </p:txBody>
      </p:sp>
      <p:pic>
        <p:nvPicPr>
          <p:cNvPr id="1026" name="CC294ECB-13F7-4F81-95E6-8BFB0EE89BA6" descr="tar-sands-scooped-fort-mckay-alt_h.jpg"/>
          <p:cNvPicPr>
            <a:picLocks noGrp="1" noChangeAspect="1" noChangeArrowheads="1"/>
          </p:cNvPicPr>
          <p:nvPr>
            <p:ph idx="1"/>
          </p:nvPr>
        </p:nvPicPr>
        <p:blipFill>
          <a:blip r:embed="rId3" cstate="print"/>
          <a:srcRect/>
          <a:stretch>
            <a:fillRect/>
          </a:stretch>
        </p:blipFill>
        <p:spPr bwMode="auto">
          <a:xfrm>
            <a:off x="-1" y="1981199"/>
            <a:ext cx="9144001" cy="48768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Structure: Footprint Futures</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0)	Today – short overview</a:t>
            </a:r>
          </a:p>
          <a:p>
            <a:pPr>
              <a:buNone/>
            </a:pPr>
            <a:endParaRPr lang="en-US" dirty="0" smtClean="0"/>
          </a:p>
          <a:p>
            <a:pPr lvl="1">
              <a:buNone/>
            </a:pPr>
            <a:r>
              <a:rPr lang="en-US" dirty="0" smtClean="0"/>
              <a:t>Mini Warm-up Assignment (not-graded) – takes 15 minutes</a:t>
            </a:r>
          </a:p>
          <a:p>
            <a:pPr>
              <a:buNone/>
            </a:pPr>
            <a:endParaRPr lang="en-US" dirty="0" smtClean="0"/>
          </a:p>
          <a:p>
            <a:pPr>
              <a:buNone/>
            </a:pPr>
            <a:r>
              <a:rPr lang="en-US" dirty="0" smtClean="0"/>
              <a:t>1)	Dec 1 – 1</a:t>
            </a:r>
            <a:r>
              <a:rPr lang="en-US" baseline="30000" dirty="0" smtClean="0"/>
              <a:t>st</a:t>
            </a:r>
            <a:r>
              <a:rPr lang="en-US" dirty="0" smtClean="0"/>
              <a:t> class module – basic concepts and introduction to assignment</a:t>
            </a:r>
          </a:p>
          <a:p>
            <a:pPr>
              <a:buNone/>
            </a:pPr>
            <a:endParaRPr lang="en-US" dirty="0" smtClean="0"/>
          </a:p>
          <a:p>
            <a:pPr lvl="1">
              <a:buNone/>
            </a:pPr>
            <a:r>
              <a:rPr lang="en-US" dirty="0" smtClean="0"/>
              <a:t>Short Assignment in groups of 1-3 students (graded) – 40 minutes</a:t>
            </a:r>
          </a:p>
          <a:p>
            <a:pPr>
              <a:buNone/>
            </a:pPr>
            <a:endParaRPr lang="en-US" dirty="0" smtClean="0"/>
          </a:p>
          <a:p>
            <a:pPr>
              <a:buNone/>
            </a:pPr>
            <a:r>
              <a:rPr lang="en-US" dirty="0" smtClean="0"/>
              <a:t>2)	Dec 3 – 2</a:t>
            </a:r>
            <a:r>
              <a:rPr lang="en-US" baseline="30000" dirty="0" smtClean="0"/>
              <a:t>nd</a:t>
            </a:r>
            <a:r>
              <a:rPr lang="en-US" dirty="0" smtClean="0"/>
              <a:t> and last module – comparing results from assignment and conclusion</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Opinion Survey:</a:t>
            </a:r>
            <a:r>
              <a:rPr lang="en-US" dirty="0" smtClean="0"/>
              <a:t/>
            </a:r>
            <a:br>
              <a:rPr lang="en-US" dirty="0" smtClean="0"/>
            </a:br>
            <a:r>
              <a:rPr lang="en-US" dirty="0" smtClean="0"/>
              <a:t>“Everything we do depends on nature” </a:t>
            </a:r>
            <a:endParaRPr lang="en-US" dirty="0"/>
          </a:p>
        </p:txBody>
      </p:sp>
      <p:sp>
        <p:nvSpPr>
          <p:cNvPr id="3" name="Content Placeholder 2"/>
          <p:cNvSpPr>
            <a:spLocks noGrp="1"/>
          </p:cNvSpPr>
          <p:nvPr>
            <p:ph idx="1"/>
          </p:nvPr>
        </p:nvSpPr>
        <p:spPr>
          <a:xfrm>
            <a:off x="1635760" y="2413000"/>
            <a:ext cx="6705600" cy="4221163"/>
          </a:xfrm>
        </p:spPr>
        <p:txBody>
          <a:bodyPr/>
          <a:lstStyle/>
          <a:p>
            <a:pPr>
              <a:buNone/>
            </a:pPr>
            <a:r>
              <a:rPr lang="en-US" sz="4000" dirty="0" smtClean="0"/>
              <a:t>a)  	  Not true </a:t>
            </a:r>
          </a:p>
          <a:p>
            <a:pPr>
              <a:buNone/>
            </a:pPr>
            <a:r>
              <a:rPr lang="en-US" sz="4000" dirty="0" smtClean="0"/>
              <a:t>b)	  Sometimes true</a:t>
            </a:r>
          </a:p>
          <a:p>
            <a:pPr>
              <a:buNone/>
            </a:pPr>
            <a:r>
              <a:rPr lang="en-US" sz="4000" dirty="0" smtClean="0"/>
              <a:t>c)	  Nearly always true</a:t>
            </a:r>
          </a:p>
          <a:p>
            <a:pPr>
              <a:buNone/>
            </a:pPr>
            <a:r>
              <a:rPr lang="en-US" sz="4000" dirty="0" smtClean="0"/>
              <a:t>d)	  100% true</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descr="C:\Users\mathis wackernagel\Documents\Mathis\ZZgraphics\lush landscape.JPG"/>
          <p:cNvPicPr>
            <a:picLocks noGrp="1" noChangeAspect="1" noChangeArrowheads="1"/>
          </p:cNvPicPr>
          <p:nvPr>
            <p:ph idx="1"/>
          </p:nvPr>
        </p:nvPicPr>
        <p:blipFill>
          <a:blip r:embed="rId2" cstate="print"/>
          <a:srcRect/>
          <a:stretch>
            <a:fillRect/>
          </a:stretch>
        </p:blipFill>
        <p:spPr bwMode="auto">
          <a:xfrm>
            <a:off x="0" y="15240"/>
            <a:ext cx="9144000" cy="6858000"/>
          </a:xfrm>
          <a:prstGeom prst="rect">
            <a:avLst/>
          </a:prstGeom>
          <a:noFill/>
        </p:spPr>
      </p:pic>
      <p:sp>
        <p:nvSpPr>
          <p:cNvPr id="5" name="TextBox 4"/>
          <p:cNvSpPr txBox="1"/>
          <p:nvPr/>
        </p:nvSpPr>
        <p:spPr>
          <a:xfrm>
            <a:off x="1198880" y="1722120"/>
            <a:ext cx="7162800" cy="3139321"/>
          </a:xfrm>
          <a:prstGeom prst="rect">
            <a:avLst/>
          </a:prstGeom>
          <a:noFill/>
        </p:spPr>
        <p:txBody>
          <a:bodyPr wrap="square" rtlCol="0">
            <a:spAutoFit/>
          </a:bodyPr>
          <a:lstStyle/>
          <a:p>
            <a:r>
              <a:rPr lang="en-US" sz="6600" b="1" dirty="0" smtClean="0">
                <a:solidFill>
                  <a:schemeClr val="bg1"/>
                </a:solidFill>
              </a:rPr>
              <a:t>Human</a:t>
            </a:r>
          </a:p>
          <a:p>
            <a:r>
              <a:rPr lang="en-US" sz="6600" b="1" dirty="0" smtClean="0">
                <a:solidFill>
                  <a:schemeClr val="bg1"/>
                </a:solidFill>
              </a:rPr>
              <a:t>Dependence </a:t>
            </a:r>
          </a:p>
          <a:p>
            <a:r>
              <a:rPr lang="en-US" sz="6600" b="1" dirty="0" smtClean="0">
                <a:solidFill>
                  <a:schemeClr val="bg1"/>
                </a:solidFill>
              </a:rPr>
              <a:t>on the Biosphere?</a:t>
            </a:r>
            <a:endParaRPr lang="en-US" sz="6600" b="1"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316162"/>
          </a:xfrm>
        </p:spPr>
        <p:txBody>
          <a:bodyPr>
            <a:normAutofit/>
          </a:bodyPr>
          <a:lstStyle/>
          <a:p>
            <a:r>
              <a:rPr lang="en-US" dirty="0"/>
              <a:t>To what extent </a:t>
            </a:r>
            <a:r>
              <a:rPr lang="en-US" dirty="0" smtClean="0"/>
              <a:t/>
            </a:r>
            <a:br>
              <a:rPr lang="en-US" dirty="0" smtClean="0"/>
            </a:br>
            <a:r>
              <a:rPr lang="en-US" dirty="0" smtClean="0"/>
              <a:t>have </a:t>
            </a:r>
            <a:r>
              <a:rPr lang="en-US" dirty="0"/>
              <a:t>human economies been materially constrained? </a:t>
            </a:r>
          </a:p>
        </p:txBody>
      </p:sp>
      <p:sp>
        <p:nvSpPr>
          <p:cNvPr id="3" name="Content Placeholder 2"/>
          <p:cNvSpPr>
            <a:spLocks noGrp="1"/>
          </p:cNvSpPr>
          <p:nvPr>
            <p:ph idx="1"/>
          </p:nvPr>
        </p:nvSpPr>
        <p:spPr>
          <a:xfrm>
            <a:off x="457200" y="2743200"/>
            <a:ext cx="8229600" cy="3382963"/>
          </a:xfrm>
        </p:spPr>
        <p:txBody>
          <a:bodyPr>
            <a:normAutofit/>
          </a:bodyPr>
          <a:lstStyle/>
          <a:p>
            <a:r>
              <a:rPr lang="en-US" dirty="0" smtClean="0"/>
              <a:t>Identify 1, 2 or more examples on your own. </a:t>
            </a:r>
            <a:r>
              <a:rPr lang="en-US" dirty="0" smtClean="0"/>
              <a:t>List </a:t>
            </a:r>
            <a:r>
              <a:rPr lang="en-US" dirty="0" smtClean="0"/>
              <a:t>examples of where limits </a:t>
            </a:r>
            <a:r>
              <a:rPr lang="en-US" dirty="0" smtClean="0"/>
              <a:t>in natural capital reduced </a:t>
            </a:r>
            <a:r>
              <a:rPr lang="en-US" dirty="0" smtClean="0"/>
              <a:t>human possibilities? (3 minutes) </a:t>
            </a:r>
          </a:p>
          <a:p>
            <a:r>
              <a:rPr lang="en-US" dirty="0" smtClean="0"/>
              <a:t>Share examples with your neighbor </a:t>
            </a:r>
            <a:r>
              <a:rPr lang="en-US" dirty="0" smtClean="0"/>
              <a:t/>
            </a:r>
            <a:br>
              <a:rPr lang="en-US" dirty="0" smtClean="0"/>
            </a:br>
            <a:r>
              <a:rPr lang="en-US" dirty="0" smtClean="0"/>
              <a:t>(2 </a:t>
            </a:r>
            <a:r>
              <a:rPr lang="en-US" dirty="0" smtClean="0"/>
              <a:t>minutes)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7680"/>
            <a:ext cx="9144000" cy="1143000"/>
          </a:xfrm>
        </p:spPr>
        <p:txBody>
          <a:bodyPr>
            <a:normAutofit fontScale="90000"/>
          </a:bodyPr>
          <a:lstStyle/>
          <a:p>
            <a:r>
              <a:rPr lang="en-US" sz="4200" b="1" dirty="0" smtClean="0"/>
              <a:t>Mini-Assignment (for next week): </a:t>
            </a:r>
            <a:r>
              <a:rPr lang="en-US" sz="4200" b="1" dirty="0" smtClean="0"/>
              <a:t>Two bets</a:t>
            </a:r>
            <a:r>
              <a:rPr lang="en-US" dirty="0" smtClean="0"/>
              <a:t/>
            </a:r>
            <a:br>
              <a:rPr lang="en-US" dirty="0" smtClean="0"/>
            </a:br>
            <a:r>
              <a:rPr lang="en-US" sz="4000" dirty="0" smtClean="0"/>
              <a:t>To what extent  can economies </a:t>
            </a:r>
            <a:r>
              <a:rPr lang="en-US" sz="4000" dirty="0" smtClean="0"/>
              <a:t/>
            </a:r>
            <a:br>
              <a:rPr lang="en-US" sz="4000" dirty="0" smtClean="0"/>
            </a:br>
            <a:r>
              <a:rPr lang="en-US" sz="4000" dirty="0" smtClean="0"/>
              <a:t>escape </a:t>
            </a:r>
            <a:r>
              <a:rPr lang="en-US" sz="4000" dirty="0" smtClean="0"/>
              <a:t>their physical constraints? </a:t>
            </a:r>
            <a:endParaRPr lang="en-US" dirty="0"/>
          </a:p>
        </p:txBody>
      </p:sp>
      <p:sp>
        <p:nvSpPr>
          <p:cNvPr id="3" name="Content Placeholder 2"/>
          <p:cNvSpPr>
            <a:spLocks noGrp="1"/>
          </p:cNvSpPr>
          <p:nvPr>
            <p:ph idx="1"/>
          </p:nvPr>
        </p:nvSpPr>
        <p:spPr>
          <a:xfrm>
            <a:off x="457200" y="2332037"/>
            <a:ext cx="8229600" cy="4525963"/>
          </a:xfrm>
        </p:spPr>
        <p:txBody>
          <a:bodyPr>
            <a:normAutofit/>
          </a:bodyPr>
          <a:lstStyle/>
          <a:p>
            <a:r>
              <a:rPr lang="en-US" dirty="0"/>
              <a:t>W</a:t>
            </a:r>
            <a:r>
              <a:rPr lang="en-US" dirty="0" smtClean="0"/>
              <a:t>hat is the likelihood (in %) that humanity over the next 50 years will be able to fully decouple from its dependence on nature? </a:t>
            </a:r>
          </a:p>
          <a:p>
            <a:r>
              <a:rPr lang="en-US" dirty="0"/>
              <a:t>W</a:t>
            </a:r>
            <a:r>
              <a:rPr lang="en-US" dirty="0" smtClean="0"/>
              <a:t>hat is the likelihood (in %) that humanity will be able to reduce its demand on the planet </a:t>
            </a:r>
            <a:r>
              <a:rPr lang="en-US" dirty="0" smtClean="0"/>
              <a:t>within the next 50 years to </a:t>
            </a:r>
            <a:r>
              <a:rPr lang="en-US" dirty="0" smtClean="0"/>
              <a:t>a level well within ecological </a:t>
            </a:r>
            <a:r>
              <a:rPr lang="en-US" dirty="0" smtClean="0"/>
              <a:t>limits, </a:t>
            </a:r>
            <a:r>
              <a:rPr lang="en-US" b="1" dirty="0" smtClean="0"/>
              <a:t>without </a:t>
            </a:r>
            <a:r>
              <a:rPr lang="en-US" b="1" dirty="0" smtClean="0"/>
              <a:t>feeling a loss in wellbeing</a:t>
            </a:r>
            <a:r>
              <a:rPr lang="en-US" dirty="0" smtClean="0"/>
              <a:t>?</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TotalTime>
  <Words>808</Words>
  <Application>Microsoft Office PowerPoint</Application>
  <PresentationFormat>On-screen Show (4:3)</PresentationFormat>
  <Paragraphs>81</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Footprint Futures</vt:lpstr>
      <vt:lpstr>Sustainability of the Human Metabolism</vt:lpstr>
      <vt:lpstr>Structure: Footprint Futures </vt:lpstr>
      <vt:lpstr>Opinion Survey: “Everything we do depends on nature” </vt:lpstr>
      <vt:lpstr>Slide 5</vt:lpstr>
      <vt:lpstr>To what extent  have human economies been materially constrained? </vt:lpstr>
      <vt:lpstr>Mini-Assignment (for next week): Two bets To what extent  can economies  escape their physical constraints? </vt:lpstr>
    </vt:vector>
  </TitlesOfParts>
  <Company>Global Footprint Network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Footprint Futures</dc:title>
  <dc:creator>Mathis Wackernagel</dc:creator>
  <cp:lastModifiedBy>Mathis Wackernagel</cp:lastModifiedBy>
  <cp:revision>5</cp:revision>
  <dcterms:created xsi:type="dcterms:W3CDTF">2014-11-22T01:27:35Z</dcterms:created>
  <dcterms:modified xsi:type="dcterms:W3CDTF">2014-11-24T00:43:50Z</dcterms:modified>
</cp:coreProperties>
</file>