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59" r:id="rId3"/>
    <p:sldId id="261" r:id="rId4"/>
    <p:sldId id="263" r:id="rId5"/>
    <p:sldId id="264" r:id="rId6"/>
    <p:sldId id="265" r:id="rId7"/>
    <p:sldId id="268" r:id="rId8"/>
    <p:sldId id="269"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68459" autoAdjust="0"/>
  </p:normalViewPr>
  <p:slideViewPr>
    <p:cSldViewPr showGuides="1">
      <p:cViewPr varScale="1">
        <p:scale>
          <a:sx n="45" d="100"/>
          <a:sy n="45" d="100"/>
        </p:scale>
        <p:origin x="-1464" y="-96"/>
      </p:cViewPr>
      <p:guideLst>
        <p:guide orient="horz" pos="2160"/>
        <p:guide pos="2880"/>
      </p:guideLst>
    </p:cSldViewPr>
  </p:slideViewPr>
  <p:notesTextViewPr>
    <p:cViewPr>
      <p:scale>
        <a:sx n="100" d="100"/>
        <a:sy n="100" d="100"/>
      </p:scale>
      <p:origin x="0" y="102"/>
    </p:cViewPr>
  </p:notesTextViewPr>
  <p:notesViewPr>
    <p:cSldViewPr showGuides="1">
      <p:cViewPr varScale="1">
        <p:scale>
          <a:sx n="52" d="100"/>
          <a:sy n="52" d="100"/>
        </p:scale>
        <p:origin x="-28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361748-71B1-49F2-8BD6-EB81C1C3B1FC}" type="datetimeFigureOut">
              <a:rPr lang="en-US" smtClean="0"/>
              <a:pPr/>
              <a:t>11/30/2014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845039-8420-454F-8A8F-04CE7D8C2D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This class is the final part of </a:t>
            </a:r>
            <a:r>
              <a:rPr lang="en-US" sz="1200" kern="1200" baseline="0" dirty="0" smtClean="0">
                <a:solidFill>
                  <a:schemeClr val="tx1"/>
                </a:solidFill>
                <a:latin typeface="+mn-lt"/>
                <a:ea typeface="+mn-ea"/>
                <a:cs typeface="+mn-cs"/>
              </a:rPr>
              <a:t>“Footprint Futures</a:t>
            </a:r>
            <a:r>
              <a:rPr lang="en-US" sz="1200" kern="1200" baseline="0" dirty="0" smtClean="0">
                <a:solidFill>
                  <a:schemeClr val="tx1"/>
                </a:solidFill>
                <a:latin typeface="+mn-lt"/>
                <a:ea typeface="+mn-ea"/>
                <a:cs typeface="+mn-cs"/>
              </a:rPr>
              <a:t>”</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will </a:t>
            </a:r>
            <a:r>
              <a:rPr lang="en-US" sz="1200" kern="1200" dirty="0" smtClean="0">
                <a:solidFill>
                  <a:schemeClr val="tx1"/>
                </a:solidFill>
                <a:latin typeface="+mn-lt"/>
                <a:ea typeface="+mn-ea"/>
                <a:cs typeface="+mn-cs"/>
              </a:rPr>
              <a:t>ask</a:t>
            </a:r>
            <a:r>
              <a:rPr lang="en-US" sz="1200" kern="1200" baseline="0" dirty="0" smtClean="0">
                <a:solidFill>
                  <a:schemeClr val="tx1"/>
                </a:solidFill>
                <a:latin typeface="+mn-lt"/>
                <a:ea typeface="+mn-ea"/>
                <a:cs typeface="+mn-cs"/>
              </a:rPr>
              <a:t> you for</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your frank feedback, because you</a:t>
            </a:r>
            <a:r>
              <a:rPr lang="en-US" sz="1200" kern="1200" baseline="0" dirty="0" smtClean="0">
                <a:solidFill>
                  <a:schemeClr val="tx1"/>
                </a:solidFill>
                <a:latin typeface="+mn-lt"/>
                <a:ea typeface="+mn-ea"/>
                <a:cs typeface="+mn-cs"/>
              </a:rPr>
              <a:t> are the first class ever to do this module.</a:t>
            </a:r>
            <a:endParaRPr lang="en-US" dirty="0"/>
          </a:p>
        </p:txBody>
      </p:sp>
      <p:sp>
        <p:nvSpPr>
          <p:cNvPr id="4" name="Slide Number Placeholder 3"/>
          <p:cNvSpPr>
            <a:spLocks noGrp="1"/>
          </p:cNvSpPr>
          <p:nvPr>
            <p:ph type="sldNum" sz="quarter" idx="10"/>
          </p:nvPr>
        </p:nvSpPr>
        <p:spPr/>
        <p:txBody>
          <a:bodyPr/>
          <a:lstStyle/>
          <a:p>
            <a:fld id="{9693C517-7DC7-4C04-B55B-30111CFA5D5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845039-8420-454F-8A8F-04CE7D8C2DC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845039-8420-454F-8A8F-04CE7D8C2DC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845039-8420-454F-8A8F-04CE7D8C2DC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15 min: Presentations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Take 2 minutes on your own to prepare 1 min presentations about your choice –  (individually, build your argument for selling your choice).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You may want to start like this: </a:t>
            </a:r>
            <a:r>
              <a:rPr lang="en-US" sz="1200" i="1" kern="1200" dirty="0" smtClean="0">
                <a:solidFill>
                  <a:schemeClr val="tx1"/>
                </a:solidFill>
                <a:latin typeface="+mn-lt"/>
                <a:ea typeface="+mn-ea"/>
                <a:cs typeface="+mn-cs"/>
              </a:rPr>
              <a:t>Having looked at the global trends and the situation of COUNTRY X, we came to the conclusion that the best target for COUNTRY X to shoot for is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3-5 groups present results of their assignment – 1 min presentation – 3 min questions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What is your result?</a:t>
            </a:r>
          </a:p>
          <a:p>
            <a:pPr lvl="0"/>
            <a:r>
              <a:rPr lang="en-US" sz="1200" kern="1200" dirty="0" smtClean="0">
                <a:solidFill>
                  <a:schemeClr val="tx1"/>
                </a:solidFill>
                <a:latin typeface="+mn-lt"/>
                <a:ea typeface="+mn-ea"/>
                <a:cs typeface="+mn-cs"/>
              </a:rPr>
              <a:t>Explain why</a:t>
            </a:r>
          </a:p>
          <a:p>
            <a:pPr lvl="0"/>
            <a:r>
              <a:rPr lang="en-US" sz="1200" kern="1200" dirty="0" smtClean="0">
                <a:solidFill>
                  <a:schemeClr val="tx1"/>
                </a:solidFill>
                <a:latin typeface="+mn-lt"/>
                <a:ea typeface="+mn-ea"/>
                <a:cs typeface="+mn-cs"/>
              </a:rPr>
              <a:t>Questions</a:t>
            </a:r>
          </a:p>
          <a:p>
            <a:endParaRPr lang="en-US" dirty="0"/>
          </a:p>
        </p:txBody>
      </p:sp>
      <p:sp>
        <p:nvSpPr>
          <p:cNvPr id="4" name="Slide Number Placeholder 3"/>
          <p:cNvSpPr>
            <a:spLocks noGrp="1"/>
          </p:cNvSpPr>
          <p:nvPr>
            <p:ph type="sldNum" sz="quarter" idx="10"/>
          </p:nvPr>
        </p:nvSpPr>
        <p:spPr/>
        <p:txBody>
          <a:bodyPr/>
          <a:lstStyle/>
          <a:p>
            <a:fld id="{2B845039-8420-454F-8A8F-04CE7D8C2DC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self reflection:</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Take a piece of paper: </a:t>
            </a:r>
            <a:r>
              <a:rPr lang="en-US" sz="1200" i="1" kern="1200" dirty="0" smtClean="0">
                <a:solidFill>
                  <a:schemeClr val="tx1"/>
                </a:solidFill>
                <a:latin typeface="+mn-lt"/>
                <a:ea typeface="+mn-ea"/>
                <a:cs typeface="+mn-cs"/>
              </a:rPr>
              <a:t>5 min self reflection</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What did I learn? </a:t>
            </a:r>
          </a:p>
          <a:p>
            <a:pPr lvl="0"/>
            <a:r>
              <a:rPr lang="en-US" sz="1200" kern="1200" dirty="0" smtClean="0">
                <a:solidFill>
                  <a:schemeClr val="tx1"/>
                </a:solidFill>
                <a:latin typeface="+mn-lt"/>
                <a:ea typeface="+mn-ea"/>
                <a:cs typeface="+mn-cs"/>
              </a:rPr>
              <a:t>What is still unclear to me?</a:t>
            </a:r>
          </a:p>
          <a:p>
            <a:pPr lvl="0"/>
            <a:r>
              <a:rPr lang="en-US" sz="1200" kern="1200" dirty="0" smtClean="0">
                <a:solidFill>
                  <a:schemeClr val="tx1"/>
                </a:solidFill>
                <a:latin typeface="+mn-lt"/>
                <a:ea typeface="+mn-ea"/>
                <a:cs typeface="+mn-cs"/>
              </a:rPr>
              <a:t>What new questions has this evoked?</a:t>
            </a:r>
          </a:p>
          <a:p>
            <a:endParaRPr lang="en-US" dirty="0"/>
          </a:p>
        </p:txBody>
      </p:sp>
      <p:sp>
        <p:nvSpPr>
          <p:cNvPr id="4" name="Slide Number Placeholder 3"/>
          <p:cNvSpPr>
            <a:spLocks noGrp="1"/>
          </p:cNvSpPr>
          <p:nvPr>
            <p:ph type="sldNum" sz="quarter" idx="10"/>
          </p:nvPr>
        </p:nvSpPr>
        <p:spPr/>
        <p:txBody>
          <a:bodyPr/>
          <a:lstStyle/>
          <a:p>
            <a:fld id="{2B845039-8420-454F-8A8F-04CE7D8C2DC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Pick on themes students identified</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Lead discussion with students.</a:t>
            </a:r>
          </a:p>
          <a:p>
            <a:r>
              <a:rPr lang="en-US" sz="1200" kern="1200" dirty="0" smtClean="0">
                <a:solidFill>
                  <a:schemeClr val="tx1"/>
                </a:solidFill>
                <a:latin typeface="+mn-lt"/>
                <a:ea typeface="+mn-ea"/>
                <a:cs typeface="+mn-cs"/>
              </a:rPr>
              <a:t> </a:t>
            </a:r>
          </a:p>
          <a:p>
            <a:r>
              <a:rPr lang="en-US" sz="1200" b="1" i="1" kern="1200" dirty="0" smtClean="0">
                <a:solidFill>
                  <a:schemeClr val="tx1"/>
                </a:solidFill>
                <a:latin typeface="+mn-lt"/>
                <a:ea typeface="+mn-ea"/>
                <a:cs typeface="+mn-cs"/>
              </a:rPr>
              <a:t>Open with:</a:t>
            </a:r>
            <a:r>
              <a:rPr lang="en-US" sz="1200" kern="1200" dirty="0" smtClean="0">
                <a:solidFill>
                  <a:schemeClr val="tx1"/>
                </a:solidFill>
                <a:latin typeface="+mn-lt"/>
                <a:ea typeface="+mn-ea"/>
                <a:cs typeface="+mn-cs"/>
              </a:rPr>
              <a:t> This module focused on the ultimate “sustainability riddle”: </a:t>
            </a:r>
            <a:r>
              <a:rPr lang="en-US" sz="1200" i="1" kern="1200" dirty="0" smtClean="0">
                <a:solidFill>
                  <a:schemeClr val="tx1"/>
                </a:solidFill>
                <a:latin typeface="+mn-lt"/>
                <a:ea typeface="+mn-ea"/>
                <a:cs typeface="+mn-cs"/>
              </a:rPr>
              <a:t>How can growth and limits co-exist on a finite planet?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What is your take?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For example, hopefully one student will mention the following topic: Why are we currently not considering this physical reality? Why are our government’s economic advisors focusing on expanding our economies as if there were no ecological constraints? In other worlds, why is this not considered in current economic theory? (answer: explain and acknowledge seduction of short-term benefits of expansion (or “growing the cake”) and the political challenge of a “redistribution” versus expansion policy.)</a:t>
            </a:r>
          </a:p>
          <a:p>
            <a:r>
              <a:rPr lang="en-US" sz="1200" kern="1200" dirty="0" smtClean="0">
                <a:solidFill>
                  <a:schemeClr val="tx1"/>
                </a:solidFill>
                <a:latin typeface="+mn-lt"/>
                <a:ea typeface="+mn-ea"/>
                <a:cs typeface="+mn-cs"/>
              </a:rPr>
              <a:t> </a:t>
            </a:r>
          </a:p>
          <a:p>
            <a:r>
              <a:rPr lang="en-US" sz="1200" b="1" i="1" kern="1200" dirty="0" smtClean="0">
                <a:solidFill>
                  <a:schemeClr val="tx1"/>
                </a:solidFill>
                <a:latin typeface="+mn-lt"/>
                <a:ea typeface="+mn-ea"/>
                <a:cs typeface="+mn-cs"/>
              </a:rPr>
              <a:t>Follow-up question</a:t>
            </a:r>
            <a:r>
              <a:rPr lang="en-US" sz="1200" kern="1200" dirty="0" smtClean="0">
                <a:solidFill>
                  <a:schemeClr val="tx1"/>
                </a:solidFill>
                <a:latin typeface="+mn-lt"/>
                <a:ea typeface="+mn-ea"/>
                <a:cs typeface="+mn-cs"/>
              </a:rPr>
              <a:t> if students do not react: How come we live in such a contradiction that seems so obvious, and yet nobody knows how to overcome? What are your pet theories?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Get ideas from group. What do others have to day?  What do you think about this dilemma? How would you explain it to your parents or friends?</a:t>
            </a:r>
          </a:p>
        </p:txBody>
      </p:sp>
      <p:sp>
        <p:nvSpPr>
          <p:cNvPr id="4" name="Slide Number Placeholder 3"/>
          <p:cNvSpPr>
            <a:spLocks noGrp="1"/>
          </p:cNvSpPr>
          <p:nvPr>
            <p:ph type="sldNum" sz="quarter" idx="10"/>
          </p:nvPr>
        </p:nvSpPr>
        <p:spPr/>
        <p:txBody>
          <a:bodyPr/>
          <a:lstStyle/>
          <a:p>
            <a:fld id="{2B845039-8420-454F-8A8F-04CE7D8C2DC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are some simple talking points for instructors about the contradictions and economic paradoxes:</a:t>
            </a:r>
          </a:p>
          <a:p>
            <a:r>
              <a:rPr lang="en-US" sz="1200" kern="1200" dirty="0" smtClean="0">
                <a:solidFill>
                  <a:schemeClr val="tx1"/>
                </a:solidFill>
                <a:latin typeface="+mn-lt"/>
                <a:ea typeface="+mn-ea"/>
                <a:cs typeface="+mn-cs"/>
              </a:rPr>
              <a:t> </a:t>
            </a:r>
          </a:p>
          <a:p>
            <a:pPr lvl="0"/>
            <a:r>
              <a:rPr lang="en-US" sz="1200" b="1" kern="1200" dirty="0" smtClean="0">
                <a:solidFill>
                  <a:schemeClr val="tx1"/>
                </a:solidFill>
                <a:latin typeface="+mn-lt"/>
                <a:ea typeface="+mn-ea"/>
                <a:cs typeface="+mn-cs"/>
              </a:rPr>
              <a:t>Water-diamond paradox:</a:t>
            </a:r>
            <a:r>
              <a:rPr lang="en-US" sz="1200" kern="1200" dirty="0" smtClean="0">
                <a:solidFill>
                  <a:schemeClr val="tx1"/>
                </a:solidFill>
                <a:latin typeface="+mn-lt"/>
                <a:ea typeface="+mn-ea"/>
                <a:cs typeface="+mn-cs"/>
              </a:rPr>
              <a:t> Water is ecologically more necessary than diamonds, but at the margin (next pound of water) is easier to get than diamonds. (initial insight into marginal analysis and the emergence of calculus on economics).</a:t>
            </a:r>
          </a:p>
          <a:p>
            <a:pPr lvl="0"/>
            <a:r>
              <a:rPr lang="en-US" sz="1200" b="1" kern="1200" dirty="0" smtClean="0">
                <a:solidFill>
                  <a:schemeClr val="tx1"/>
                </a:solidFill>
                <a:latin typeface="+mn-lt"/>
                <a:ea typeface="+mn-ea"/>
                <a:cs typeface="+mn-cs"/>
              </a:rPr>
              <a:t>Tragedy of the Commons:</a:t>
            </a:r>
            <a:r>
              <a:rPr lang="en-US" sz="1200" kern="1200" dirty="0" smtClean="0">
                <a:solidFill>
                  <a:schemeClr val="tx1"/>
                </a:solidFill>
                <a:latin typeface="+mn-lt"/>
                <a:ea typeface="+mn-ea"/>
                <a:cs typeface="+mn-cs"/>
              </a:rPr>
              <a:t> benefits are concentrated and costs are diffused (See Hardin – who unfortunately used wrong name – should have been called Tragedy of Free Access. Commons (or mutual coercion, mutually agreed upon, as he defines himself) can be an effective solution to overcome. Question: is all about sustainability really </a:t>
            </a:r>
            <a:r>
              <a:rPr lang="en-US" sz="1200" kern="1200" dirty="0" err="1" smtClean="0">
                <a:solidFill>
                  <a:schemeClr val="tx1"/>
                </a:solidFill>
                <a:latin typeface="+mn-lt"/>
                <a:ea typeface="+mn-ea"/>
                <a:cs typeface="+mn-cs"/>
              </a:rPr>
              <a:t>ToC</a:t>
            </a:r>
            <a:r>
              <a:rPr lang="en-US" sz="1200" kern="1200" dirty="0" smtClean="0">
                <a:solidFill>
                  <a:schemeClr val="tx1"/>
                </a:solidFill>
                <a:latin typeface="+mn-lt"/>
                <a:ea typeface="+mn-ea"/>
                <a:cs typeface="+mn-cs"/>
              </a:rPr>
              <a:t>? Or could it also be that if you are not ready for the future, YOU are not ready for the future?</a:t>
            </a:r>
          </a:p>
          <a:p>
            <a:pPr lvl="0"/>
            <a:r>
              <a:rPr lang="en-US" sz="1200" b="1" kern="1200" dirty="0" smtClean="0">
                <a:solidFill>
                  <a:schemeClr val="tx1"/>
                </a:solidFill>
                <a:latin typeface="+mn-lt"/>
                <a:ea typeface="+mn-ea"/>
                <a:cs typeface="+mn-cs"/>
              </a:rPr>
              <a:t>Resource liquidation race:</a:t>
            </a:r>
            <a:r>
              <a:rPr lang="en-US" sz="1200" kern="1200" dirty="0" smtClean="0">
                <a:solidFill>
                  <a:schemeClr val="tx1"/>
                </a:solidFill>
                <a:latin typeface="+mn-lt"/>
                <a:ea typeface="+mn-ea"/>
                <a:cs typeface="+mn-cs"/>
              </a:rPr>
              <a:t> Temptation to liquidate one’s assets to generate cash is big. In fact many countries (</a:t>
            </a:r>
            <a:r>
              <a:rPr lang="en-US" sz="1200" kern="1200" dirty="0" err="1" smtClean="0">
                <a:solidFill>
                  <a:schemeClr val="tx1"/>
                </a:solidFill>
                <a:latin typeface="+mn-lt"/>
                <a:ea typeface="+mn-ea"/>
                <a:cs typeface="+mn-cs"/>
              </a:rPr>
              <a:t>mis</a:t>
            </a:r>
            <a:r>
              <a:rPr lang="en-US" sz="1200" kern="1200" dirty="0" smtClean="0">
                <a:solidFill>
                  <a:schemeClr val="tx1"/>
                </a:solidFill>
                <a:latin typeface="+mn-lt"/>
                <a:ea typeface="+mn-ea"/>
                <a:cs typeface="+mn-cs"/>
              </a:rPr>
              <a:t>)consider sales of their resource stocks as income. This makes them addicted to sell their resource wealth even faster as prices go down. But this makes them poorer (they lose more wealth than they generate income). This boils down to that we should be focusing on maximizing wealth rather than on maximizing income (otherwise liquidation economy subsidizing our economy leads to overall wealth loss). Is this a collective collusion or pyramid scheme?</a:t>
            </a:r>
          </a:p>
          <a:p>
            <a:pPr lvl="0"/>
            <a:r>
              <a:rPr lang="en-US" sz="1200" b="1" kern="1200" dirty="0" smtClean="0">
                <a:solidFill>
                  <a:schemeClr val="tx1"/>
                </a:solidFill>
                <a:latin typeface="+mn-lt"/>
                <a:ea typeface="+mn-ea"/>
                <a:cs typeface="+mn-cs"/>
              </a:rPr>
              <a:t>Unstable financial system</a:t>
            </a:r>
            <a:r>
              <a:rPr lang="en-US" sz="1200" kern="1200" dirty="0" smtClean="0">
                <a:solidFill>
                  <a:schemeClr val="tx1"/>
                </a:solidFill>
                <a:latin typeface="+mn-lt"/>
                <a:ea typeface="+mn-ea"/>
                <a:cs typeface="+mn-cs"/>
              </a:rPr>
              <a:t> that requires expansion in order to be stable – in contradiction to physical system that requires steady-state to be stable</a:t>
            </a:r>
          </a:p>
          <a:p>
            <a:pPr lvl="0"/>
            <a:r>
              <a:rPr lang="en-US" sz="1200" b="1" kern="1200" dirty="0" smtClean="0">
                <a:solidFill>
                  <a:schemeClr val="tx1"/>
                </a:solidFill>
                <a:latin typeface="+mn-lt"/>
                <a:ea typeface="+mn-ea"/>
                <a:cs typeface="+mn-cs"/>
              </a:rPr>
              <a:t>Time delays</a:t>
            </a:r>
            <a:r>
              <a:rPr lang="en-US" sz="1200" kern="1200" dirty="0" smtClean="0">
                <a:solidFill>
                  <a:schemeClr val="tx1"/>
                </a:solidFill>
                <a:latin typeface="+mn-lt"/>
                <a:ea typeface="+mn-ea"/>
                <a:cs typeface="+mn-cs"/>
              </a:rPr>
              <a:t> in physical systems not seen in general equilibrium models of economists. If prices shift, system cannot adjust very quickly. Physical infrastructure determines demands, but is slow to change. (It takes decades to rebuild houses, cities, transport infrastructure, etc.).</a:t>
            </a:r>
          </a:p>
          <a:p>
            <a:pPr lvl="0"/>
            <a:r>
              <a:rPr lang="en-US" sz="1200" b="1" kern="1200" dirty="0" smtClean="0">
                <a:solidFill>
                  <a:schemeClr val="tx1"/>
                </a:solidFill>
                <a:latin typeface="+mn-lt"/>
                <a:ea typeface="+mn-ea"/>
                <a:cs typeface="+mn-cs"/>
              </a:rPr>
              <a:t>Price not necessarily an indicator of physical scarcity.</a:t>
            </a:r>
            <a:r>
              <a:rPr lang="en-US" sz="1200" kern="1200" dirty="0" smtClean="0">
                <a:solidFill>
                  <a:schemeClr val="tx1"/>
                </a:solidFill>
                <a:latin typeface="+mn-lt"/>
                <a:ea typeface="+mn-ea"/>
                <a:cs typeface="+mn-cs"/>
              </a:rPr>
              <a:t> “Price being a reflection of ecological scarcity” is a large misconception among economists. In reality many resource overuses did not get predicted by price (buffalos, passenger pigeons, fisheries collapses, and many more).</a:t>
            </a:r>
          </a:p>
          <a:p>
            <a:pPr lvl="0"/>
            <a:r>
              <a:rPr lang="en-US" sz="1200" b="1" kern="1200" dirty="0" smtClean="0">
                <a:solidFill>
                  <a:schemeClr val="tx1"/>
                </a:solidFill>
                <a:latin typeface="+mn-lt"/>
                <a:ea typeface="+mn-ea"/>
                <a:cs typeface="+mn-cs"/>
              </a:rPr>
              <a:t>Brand versus bread:</a:t>
            </a:r>
            <a:r>
              <a:rPr lang="en-US" sz="1200" kern="1200" dirty="0" smtClean="0">
                <a:solidFill>
                  <a:schemeClr val="tx1"/>
                </a:solidFill>
                <a:latin typeface="+mn-lt"/>
                <a:ea typeface="+mn-ea"/>
                <a:cs typeface="+mn-cs"/>
              </a:rPr>
              <a:t>  in current context, even though all value chains start with natural capital, very little of value added flows back to natural capital. Most of the value gain is captured by consumer brand.</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Close with: </a:t>
            </a:r>
            <a:r>
              <a:rPr lang="en-US" sz="1200" i="1" kern="1200" dirty="0" smtClean="0">
                <a:solidFill>
                  <a:schemeClr val="tx1"/>
                </a:solidFill>
                <a:latin typeface="+mn-lt"/>
                <a:ea typeface="+mn-ea"/>
                <a:cs typeface="+mn-cs"/>
              </a:rPr>
              <a:t>Is sustainability in our self-interest, or is it too expensive? </a:t>
            </a:r>
            <a:r>
              <a:rPr lang="en-US" sz="1200" kern="1200" dirty="0" smtClean="0">
                <a:solidFill>
                  <a:schemeClr val="tx1"/>
                </a:solidFill>
                <a:latin typeface="+mn-lt"/>
                <a:ea typeface="+mn-ea"/>
                <a:cs typeface="+mn-cs"/>
              </a:rPr>
              <a:t>(Instructor: don’t answer!)</a:t>
            </a:r>
            <a:r>
              <a:rPr lang="en-US" sz="1200" i="1" kern="1200" dirty="0" smtClean="0">
                <a:solidFill>
                  <a:schemeClr val="tx1"/>
                </a:solidFill>
                <a:latin typeface="+mn-lt"/>
                <a:ea typeface="+mn-ea"/>
                <a:cs typeface="+mn-cs"/>
              </a:rPr>
              <a:t> This is the question to leave you with.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FD4FC49-0C17-4AE1-8CE8-38AB2C6349E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2 min: Closing of entire module</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Thank you for joining this journey.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whole point of the exercise is to leave you with unanswered questions. Nobody has good answers yet for these questions. You are needed to help society answer them. Keep us posted about what you think. Let us know if you want to read or learn more about this, in case you need pointers</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will also send you a follow-up email to get your overall feedback. Thank you all. Have a great break.</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Thanks for being pioneers in this module – and we also need your feedback, because we want to make this better every time.</a:t>
            </a:r>
          </a:p>
          <a:p>
            <a:endParaRPr lang="en-US" dirty="0"/>
          </a:p>
        </p:txBody>
      </p:sp>
      <p:sp>
        <p:nvSpPr>
          <p:cNvPr id="4" name="Slide Number Placeholder 3"/>
          <p:cNvSpPr>
            <a:spLocks noGrp="1"/>
          </p:cNvSpPr>
          <p:nvPr>
            <p:ph type="sldNum" sz="quarter" idx="10"/>
          </p:nvPr>
        </p:nvSpPr>
        <p:spPr/>
        <p:txBody>
          <a:bodyPr/>
          <a:lstStyle/>
          <a:p>
            <a:fld id="{2B845039-8420-454F-8A8F-04CE7D8C2DC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E42F17-2558-4E35-9CAE-087AE1659393}" type="datetimeFigureOut">
              <a:rPr lang="en-US" smtClean="0"/>
              <a:pPr/>
              <a:t>11/30/2014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456F9-DD8B-446D-9050-0A9C3332B9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42F17-2558-4E35-9CAE-087AE1659393}" type="datetimeFigureOut">
              <a:rPr lang="en-US" smtClean="0"/>
              <a:pPr/>
              <a:t>11/30/2014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456F9-DD8B-446D-9050-0A9C3332B9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Footprint Futures:</a:t>
            </a:r>
            <a:br>
              <a:rPr lang="en-US" dirty="0" smtClean="0"/>
            </a:br>
            <a:r>
              <a:rPr lang="en-US" dirty="0" smtClean="0"/>
              <a:t>Part 2</a:t>
            </a:r>
            <a:endParaRPr lang="en-US" dirty="0"/>
          </a:p>
        </p:txBody>
      </p:sp>
      <p:sp>
        <p:nvSpPr>
          <p:cNvPr id="3" name="Subtitle 2"/>
          <p:cNvSpPr>
            <a:spLocks noGrp="1"/>
          </p:cNvSpPr>
          <p:nvPr>
            <p:ph type="subTitle" idx="1"/>
          </p:nvPr>
        </p:nvSpPr>
        <p:spPr/>
        <p:txBody>
          <a:bodyPr/>
          <a:lstStyle/>
          <a:p>
            <a:r>
              <a:rPr lang="en-US" dirty="0" smtClean="0"/>
              <a:t>Collaboration between </a:t>
            </a:r>
            <a:br>
              <a:rPr lang="en-US" dirty="0" smtClean="0"/>
            </a:br>
            <a:r>
              <a:rPr lang="en-US" dirty="0" smtClean="0"/>
              <a:t>Cornell University and </a:t>
            </a:r>
            <a:br>
              <a:rPr lang="en-US" dirty="0" smtClean="0"/>
            </a:br>
            <a:r>
              <a:rPr lang="en-US" dirty="0" smtClean="0"/>
              <a:t>Global Footprint Network </a:t>
            </a:r>
          </a:p>
          <a:p>
            <a:endParaRPr lang="en-US" dirty="0"/>
          </a:p>
        </p:txBody>
      </p:sp>
      <p:pic>
        <p:nvPicPr>
          <p:cNvPr id="4" name="Picture 3" descr="Z:\Communications Dept\BRANDING\logos\Logos_w_TM\GIF files_for web\GFN_horiz_r.gif"/>
          <p:cNvPicPr/>
          <p:nvPr/>
        </p:nvPicPr>
        <p:blipFill>
          <a:blip r:embed="rId3" cstate="print"/>
          <a:srcRect/>
          <a:stretch>
            <a:fillRect/>
          </a:stretch>
        </p:blipFill>
        <p:spPr bwMode="auto">
          <a:xfrm>
            <a:off x="304800" y="5791200"/>
            <a:ext cx="2057400" cy="90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Assignment Results</a:t>
            </a:r>
            <a:endParaRPr lang="en-US" dirty="0"/>
          </a:p>
        </p:txBody>
      </p:sp>
      <p:sp>
        <p:nvSpPr>
          <p:cNvPr id="3" name="Content Placeholder 2"/>
          <p:cNvSpPr>
            <a:spLocks noGrp="1"/>
          </p:cNvSpPr>
          <p:nvPr>
            <p:ph idx="1"/>
          </p:nvPr>
        </p:nvSpPr>
        <p:spPr/>
        <p:txBody>
          <a:bodyPr/>
          <a:lstStyle/>
          <a:p>
            <a:pPr>
              <a:buNone/>
            </a:pPr>
            <a:endParaRPr lang="en-US" dirty="0"/>
          </a:p>
          <a:p>
            <a:pPr>
              <a:buNone/>
            </a:pPr>
            <a:endParaRPr lang="en-US" dirty="0" smtClean="0"/>
          </a:p>
          <a:p>
            <a:pPr algn="ctr">
              <a:buNone/>
            </a:pPr>
            <a:r>
              <a:rPr lang="en-US" dirty="0" smtClean="0"/>
              <a:t>What </a:t>
            </a:r>
            <a:r>
              <a:rPr lang="en-US" dirty="0"/>
              <a:t>is your country’s optimal Footprint/biocapacity ratio for 2050?</a:t>
            </a:r>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2</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14300" y="1633538"/>
          <a:ext cx="8996363" cy="3509962"/>
        </p:xfrm>
        <a:graphic>
          <a:graphicData uri="http://schemas.openxmlformats.org/presentationml/2006/ole">
            <p:oleObj spid="_x0000_s2050" name="Document" r:id="rId4" imgW="4939996" imgH="1935894" progId="Word.Document.12">
              <p:embed/>
            </p:oleObj>
          </a:graphicData>
        </a:graphic>
      </p:graphicFrame>
      <p:sp>
        <p:nvSpPr>
          <p:cNvPr id="5"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3</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r>
              <a:rPr lang="en-US" b="1" dirty="0" smtClean="0"/>
              <a:t>Questions?</a:t>
            </a:r>
            <a:endParaRPr lang="en-US" b="1" dirty="0"/>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4</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Autofit/>
          </a:bodyPr>
          <a:lstStyle/>
          <a:p>
            <a:r>
              <a:rPr lang="en-US" sz="5400" b="1" i="1" dirty="0" smtClean="0"/>
              <a:t>Prepare for:</a:t>
            </a:r>
            <a:br>
              <a:rPr lang="en-US" sz="5400" b="1" i="1" dirty="0" smtClean="0"/>
            </a:br>
            <a:r>
              <a:rPr lang="en-US" sz="5400" b="1" i="1" dirty="0" smtClean="0"/>
              <a:t>1 min Result Presentation</a:t>
            </a:r>
            <a:endParaRPr lang="en-US" sz="5400" dirty="0"/>
          </a:p>
        </p:txBody>
      </p:sp>
      <p:sp>
        <p:nvSpPr>
          <p:cNvPr id="3" name="Content Placeholder 2"/>
          <p:cNvSpPr>
            <a:spLocks noGrp="1"/>
          </p:cNvSpPr>
          <p:nvPr>
            <p:ph idx="1"/>
          </p:nvPr>
        </p:nvSpPr>
        <p:spPr>
          <a:xfrm>
            <a:off x="1371600" y="2870200"/>
            <a:ext cx="7315200" cy="3992563"/>
          </a:xfrm>
        </p:spPr>
        <p:txBody>
          <a:bodyPr/>
          <a:lstStyle/>
          <a:p>
            <a:pPr lvl="0"/>
            <a:r>
              <a:rPr lang="en-US" sz="4400" dirty="0"/>
              <a:t>What is your result</a:t>
            </a:r>
            <a:r>
              <a:rPr lang="en-US" sz="4400" dirty="0" smtClean="0"/>
              <a:t>? </a:t>
            </a:r>
            <a:br>
              <a:rPr lang="en-US" sz="4400" dirty="0" smtClean="0"/>
            </a:br>
            <a:r>
              <a:rPr lang="en-US" sz="4400" dirty="0" smtClean="0"/>
              <a:t>(country ratio for 2050)</a:t>
            </a:r>
            <a:endParaRPr lang="en-US" sz="4400" dirty="0"/>
          </a:p>
          <a:p>
            <a:pPr lvl="0"/>
            <a:r>
              <a:rPr lang="en-US" sz="4400" dirty="0"/>
              <a:t>Explain why</a:t>
            </a:r>
          </a:p>
          <a:p>
            <a:pPr lvl="0"/>
            <a:r>
              <a:rPr lang="en-US" sz="4400" dirty="0" smtClean="0"/>
              <a:t>3 min - questions</a:t>
            </a:r>
            <a:endParaRPr lang="en-US" dirty="0"/>
          </a:p>
        </p:txBody>
      </p:sp>
      <p:sp>
        <p:nvSpPr>
          <p:cNvPr id="4"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5</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0" y="990600"/>
            <a:ext cx="9217025" cy="5867400"/>
          </a:xfrm>
          <a:prstGeom prst="rect">
            <a:avLst/>
          </a:prstGeom>
          <a:noFill/>
          <a:ln w="9525">
            <a:noFill/>
            <a:miter lim="800000"/>
            <a:headEnd/>
            <a:tailEnd/>
          </a:ln>
        </p:spPr>
      </p:pic>
      <p:sp>
        <p:nvSpPr>
          <p:cNvPr id="2" name="Title 1"/>
          <p:cNvSpPr>
            <a:spLocks noGrp="1"/>
          </p:cNvSpPr>
          <p:nvPr>
            <p:ph type="title"/>
          </p:nvPr>
        </p:nvSpPr>
        <p:spPr>
          <a:xfrm>
            <a:off x="-342900" y="0"/>
            <a:ext cx="9829800" cy="2133600"/>
          </a:xfrm>
          <a:solidFill>
            <a:schemeClr val="bg1"/>
          </a:solidFill>
        </p:spPr>
        <p:txBody>
          <a:bodyPr>
            <a:noAutofit/>
          </a:bodyPr>
          <a:lstStyle/>
          <a:p>
            <a:r>
              <a:rPr lang="en-US" sz="4000" b="1" i="1" dirty="0" smtClean="0"/>
              <a:t>Self-reflection</a:t>
            </a:r>
            <a:r>
              <a:rPr lang="en-US" sz="4000" b="1" i="1" dirty="0"/>
              <a:t>:</a:t>
            </a:r>
            <a:r>
              <a:rPr lang="en-US" sz="3600" dirty="0"/>
              <a:t/>
            </a:r>
            <a:br>
              <a:rPr lang="en-US" sz="3600" dirty="0"/>
            </a:br>
            <a:r>
              <a:rPr lang="en-US" sz="3600" b="1" dirty="0"/>
              <a:t> </a:t>
            </a:r>
            <a:r>
              <a:rPr lang="en-US" sz="3600" dirty="0" smtClean="0"/>
              <a:t>What </a:t>
            </a:r>
            <a:r>
              <a:rPr lang="en-US" sz="3600" dirty="0"/>
              <a:t>did I learn? </a:t>
            </a:r>
            <a:br>
              <a:rPr lang="en-US" sz="3600" dirty="0"/>
            </a:br>
            <a:r>
              <a:rPr lang="en-US" sz="3600" dirty="0"/>
              <a:t>What is still unclear to me?</a:t>
            </a:r>
            <a:br>
              <a:rPr lang="en-US" sz="3600" dirty="0"/>
            </a:br>
            <a:r>
              <a:rPr lang="en-US" sz="3600" dirty="0"/>
              <a:t>What new questions has this evoked</a:t>
            </a:r>
            <a:r>
              <a:rPr lang="en-US" sz="3600" dirty="0" smtClean="0"/>
              <a:t>?</a:t>
            </a:r>
            <a:endParaRPr lang="en-US" sz="3600" dirty="0"/>
          </a:p>
        </p:txBody>
      </p:sp>
      <p:sp>
        <p:nvSpPr>
          <p:cNvPr id="5"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6</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5"/>
          <p:cNvPicPr>
            <a:picLocks noChangeAspect="1" noChangeArrowheads="1"/>
          </p:cNvPicPr>
          <p:nvPr/>
        </p:nvPicPr>
        <p:blipFill>
          <a:blip r:embed="rId3" cstate="print"/>
          <a:srcRect/>
          <a:stretch>
            <a:fillRect/>
          </a:stretch>
        </p:blipFill>
        <p:spPr bwMode="auto">
          <a:xfrm>
            <a:off x="1524000" y="-38100"/>
            <a:ext cx="6553200" cy="8014198"/>
          </a:xfrm>
          <a:prstGeom prst="rect">
            <a:avLst/>
          </a:prstGeom>
          <a:noFill/>
          <a:ln w="9525">
            <a:noFill/>
            <a:miter lim="800000"/>
            <a:headEnd/>
            <a:tailEnd/>
          </a:ln>
        </p:spPr>
      </p:pic>
      <p:sp>
        <p:nvSpPr>
          <p:cNvPr id="5"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7</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798124"/>
            <a:ext cx="5957455" cy="670952"/>
          </a:xfrm>
        </p:spPr>
        <p:txBody>
          <a:bodyPr>
            <a:normAutofit fontScale="90000"/>
          </a:bodyPr>
          <a:lstStyle/>
          <a:p>
            <a:r>
              <a:rPr lang="en-US" dirty="0" smtClean="0"/>
              <a:t>Where are we going?</a:t>
            </a:r>
            <a:br>
              <a:rPr lang="en-US" dirty="0" smtClean="0"/>
            </a:br>
            <a:endParaRPr lang="en-US" dirty="0"/>
          </a:p>
        </p:txBody>
      </p:sp>
      <p:pic>
        <p:nvPicPr>
          <p:cNvPr id="4" name="Content Placeholder 3" descr="Eco-Footprint - photo.jpg"/>
          <p:cNvPicPr>
            <a:picLocks noGrp="1" noChangeAspect="1"/>
          </p:cNvPicPr>
          <p:nvPr>
            <p:ph idx="1"/>
          </p:nvPr>
        </p:nvPicPr>
        <p:blipFill>
          <a:blip r:embed="rId3" cstate="print"/>
          <a:stretch>
            <a:fillRect/>
          </a:stretch>
        </p:blipFill>
        <p:spPr>
          <a:xfrm rot="978582">
            <a:off x="4368800" y="25404"/>
            <a:ext cx="5410200" cy="6828847"/>
          </a:xfrm>
        </p:spPr>
      </p:pic>
      <p:pic>
        <p:nvPicPr>
          <p:cNvPr id="5" name="Content Placeholder 3" descr="Eco-Footprint - photo.jpg"/>
          <p:cNvPicPr>
            <a:picLocks noChangeAspect="1"/>
          </p:cNvPicPr>
          <p:nvPr/>
        </p:nvPicPr>
        <p:blipFill>
          <a:blip r:embed="rId3" cstate="print"/>
          <a:stretch>
            <a:fillRect/>
          </a:stretch>
        </p:blipFill>
        <p:spPr bwMode="auto">
          <a:xfrm rot="953941" flipH="1">
            <a:off x="-609600" y="4"/>
            <a:ext cx="5530940" cy="6981247"/>
          </a:xfrm>
          <a:prstGeom prst="rect">
            <a:avLst/>
          </a:prstGeom>
          <a:noFill/>
          <a:ln w="9525">
            <a:noFill/>
            <a:miter lim="800000"/>
            <a:headEnd/>
            <a:tailEnd/>
          </a:ln>
        </p:spPr>
      </p:pic>
      <p:sp>
        <p:nvSpPr>
          <p:cNvPr id="6" name="Title 1"/>
          <p:cNvSpPr txBox="1">
            <a:spLocks/>
          </p:cNvSpPr>
          <p:nvPr/>
        </p:nvSpPr>
        <p:spPr>
          <a:xfrm>
            <a:off x="2946400" y="2159000"/>
            <a:ext cx="3352800" cy="2819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What is at the core of this contradiction?</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 Box 9"/>
          <p:cNvSpPr txBox="1">
            <a:spLocks noChangeArrowheads="1"/>
          </p:cNvSpPr>
          <p:nvPr/>
        </p:nvSpPr>
        <p:spPr bwMode="auto">
          <a:xfrm>
            <a:off x="8542194" y="6328865"/>
            <a:ext cx="601806" cy="529135"/>
          </a:xfrm>
          <a:prstGeom prst="rect">
            <a:avLst/>
          </a:prstGeom>
          <a:noFill/>
          <a:ln w="9525">
            <a:noFill/>
            <a:miter lim="800000"/>
            <a:headEnd/>
            <a:tailEnd/>
          </a:ln>
        </p:spPr>
        <p:txBody>
          <a:bodyPr lIns="82021" tIns="41010" rIns="82021" bIns="41010">
            <a:spAutoFit/>
          </a:bodyPr>
          <a:lstStyle/>
          <a:p>
            <a:pPr>
              <a:spcBef>
                <a:spcPct val="50000"/>
              </a:spcBef>
            </a:pPr>
            <a:fld id="{9DC9C9D6-DB81-4F4D-A3A9-C48A2AFE3CAB}" type="slidenum">
              <a:rPr lang="en-US" sz="2900" b="1">
                <a:solidFill>
                  <a:srgbClr val="003399"/>
                </a:solidFill>
              </a:rPr>
              <a:pPr>
                <a:spcBef>
                  <a:spcPct val="50000"/>
                </a:spcBef>
              </a:pPr>
              <a:t>8</a:t>
            </a:fld>
            <a:endParaRPr lang="en-US" sz="2900" b="1" dirty="0">
              <a:solidFill>
                <a:srgbClr val="003399"/>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3" cstate="print"/>
          <a:srcRect/>
          <a:stretch>
            <a:fillRect/>
          </a:stretch>
        </p:blipFill>
        <p:spPr bwMode="auto">
          <a:xfrm>
            <a:off x="-338847" y="0"/>
            <a:ext cx="1086153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126</Words>
  <Application>Microsoft Office PowerPoint</Application>
  <PresentationFormat>On-screen Show (4:3)</PresentationFormat>
  <Paragraphs>83</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Document</vt:lpstr>
      <vt:lpstr>Footprint Futures: Part 2</vt:lpstr>
      <vt:lpstr>Comparing Assignment Results</vt:lpstr>
      <vt:lpstr>Slide 3</vt:lpstr>
      <vt:lpstr>Questions?</vt:lpstr>
      <vt:lpstr>Prepare for: 1 min Result Presentation</vt:lpstr>
      <vt:lpstr>Self-reflection:  What did I learn?  What is still unclear to me? What new questions has this evoked?</vt:lpstr>
      <vt:lpstr>Slide 7</vt:lpstr>
      <vt:lpstr>Where are we going? </vt:lpstr>
      <vt:lpstr>Slide 9</vt:lpstr>
    </vt:vector>
  </TitlesOfParts>
  <Company>Global Footprint Network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Footprint Futures: Part 2</dc:title>
  <dc:creator>Mathis Wackernagel</dc:creator>
  <cp:lastModifiedBy>Mathis Wackernagel</cp:lastModifiedBy>
  <cp:revision>4</cp:revision>
  <dcterms:created xsi:type="dcterms:W3CDTF">2014-11-28T23:44:40Z</dcterms:created>
  <dcterms:modified xsi:type="dcterms:W3CDTF">2014-11-30T20:20:25Z</dcterms:modified>
</cp:coreProperties>
</file>